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4401800" cy="7740650"/>
  <p:notesSz cx="6735763" cy="9866313"/>
  <p:defaultTextStyle>
    <a:defPPr>
      <a:defRPr lang="zh-TW"/>
    </a:defPPr>
    <a:lvl1pPr marL="0" algn="l" defTabSz="126520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2605" algn="l" defTabSz="126520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5209" algn="l" defTabSz="126520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97814" algn="l" defTabSz="126520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30419" algn="l" defTabSz="126520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63024" algn="l" defTabSz="126520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95628" algn="l" defTabSz="126520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28233" algn="l" defTabSz="126520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60838" algn="l" defTabSz="126520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0" y="48"/>
      </p:cViewPr>
      <p:guideLst>
        <p:guide orient="horz" pos="2438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80135" y="2404620"/>
            <a:ext cx="12241530" cy="165922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60270" y="4386369"/>
            <a:ext cx="10081260" cy="19781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97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30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63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95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6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22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67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441305" y="309986"/>
            <a:ext cx="3240405" cy="66046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20090" y="309986"/>
            <a:ext cx="9481185" cy="66046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5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87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7643" y="4974085"/>
            <a:ext cx="12241530" cy="1537379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137643" y="3280819"/>
            <a:ext cx="12241530" cy="1693266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260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652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978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304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63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956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4282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608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81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20091" y="1806152"/>
            <a:ext cx="6360795" cy="5108471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320915" y="1806152"/>
            <a:ext cx="6360795" cy="5108471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77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1" y="1732688"/>
            <a:ext cx="6363296" cy="722101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2605" indent="0">
              <a:buNone/>
              <a:defRPr sz="2800" b="1"/>
            </a:lvl2pPr>
            <a:lvl3pPr marL="1265209" indent="0">
              <a:buNone/>
              <a:defRPr sz="2500" b="1"/>
            </a:lvl3pPr>
            <a:lvl4pPr marL="1897814" indent="0">
              <a:buNone/>
              <a:defRPr sz="2300" b="1"/>
            </a:lvl4pPr>
            <a:lvl5pPr marL="2530419" indent="0">
              <a:buNone/>
              <a:defRPr sz="2300" b="1"/>
            </a:lvl5pPr>
            <a:lvl6pPr marL="3163024" indent="0">
              <a:buNone/>
              <a:defRPr sz="2300" b="1"/>
            </a:lvl6pPr>
            <a:lvl7pPr marL="3795628" indent="0">
              <a:buNone/>
              <a:defRPr sz="2300" b="1"/>
            </a:lvl7pPr>
            <a:lvl8pPr marL="4428233" indent="0">
              <a:buNone/>
              <a:defRPr sz="2300" b="1"/>
            </a:lvl8pPr>
            <a:lvl9pPr marL="5060838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0091" y="2454790"/>
            <a:ext cx="6363296" cy="445983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315915" y="1732688"/>
            <a:ext cx="6365796" cy="722101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2605" indent="0">
              <a:buNone/>
              <a:defRPr sz="2800" b="1"/>
            </a:lvl2pPr>
            <a:lvl3pPr marL="1265209" indent="0">
              <a:buNone/>
              <a:defRPr sz="2500" b="1"/>
            </a:lvl3pPr>
            <a:lvl4pPr marL="1897814" indent="0">
              <a:buNone/>
              <a:defRPr sz="2300" b="1"/>
            </a:lvl4pPr>
            <a:lvl5pPr marL="2530419" indent="0">
              <a:buNone/>
              <a:defRPr sz="2300" b="1"/>
            </a:lvl5pPr>
            <a:lvl6pPr marL="3163024" indent="0">
              <a:buNone/>
              <a:defRPr sz="2300" b="1"/>
            </a:lvl6pPr>
            <a:lvl7pPr marL="3795628" indent="0">
              <a:buNone/>
              <a:defRPr sz="2300" b="1"/>
            </a:lvl7pPr>
            <a:lvl8pPr marL="4428233" indent="0">
              <a:buNone/>
              <a:defRPr sz="2300" b="1"/>
            </a:lvl8pPr>
            <a:lvl9pPr marL="5060838" indent="0">
              <a:buNone/>
              <a:defRPr sz="23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7315915" y="2454790"/>
            <a:ext cx="6365796" cy="445983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0655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1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33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090" y="308193"/>
            <a:ext cx="4738093" cy="131161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30705" y="308193"/>
            <a:ext cx="8051006" cy="6606430"/>
          </a:xfrm>
        </p:spPr>
        <p:txBody>
          <a:bodyPr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20090" y="1619803"/>
            <a:ext cx="4738093" cy="5294820"/>
          </a:xfrm>
        </p:spPr>
        <p:txBody>
          <a:bodyPr/>
          <a:lstStyle>
            <a:lvl1pPr marL="0" indent="0">
              <a:buNone/>
              <a:defRPr sz="1900"/>
            </a:lvl1pPr>
            <a:lvl2pPr marL="632605" indent="0">
              <a:buNone/>
              <a:defRPr sz="1600"/>
            </a:lvl2pPr>
            <a:lvl3pPr marL="1265209" indent="0">
              <a:buNone/>
              <a:defRPr sz="1400"/>
            </a:lvl3pPr>
            <a:lvl4pPr marL="1897814" indent="0">
              <a:buNone/>
              <a:defRPr sz="1300"/>
            </a:lvl4pPr>
            <a:lvl5pPr marL="2530419" indent="0">
              <a:buNone/>
              <a:defRPr sz="1300"/>
            </a:lvl5pPr>
            <a:lvl6pPr marL="3163024" indent="0">
              <a:buNone/>
              <a:defRPr sz="1300"/>
            </a:lvl6pPr>
            <a:lvl7pPr marL="3795628" indent="0">
              <a:buNone/>
              <a:defRPr sz="1300"/>
            </a:lvl7pPr>
            <a:lvl8pPr marL="4428233" indent="0">
              <a:buNone/>
              <a:defRPr sz="1300"/>
            </a:lvl8pPr>
            <a:lvl9pPr marL="5060838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94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22853" y="5418455"/>
            <a:ext cx="8641080" cy="6396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822853" y="691642"/>
            <a:ext cx="8641080" cy="4644390"/>
          </a:xfrm>
        </p:spPr>
        <p:txBody>
          <a:bodyPr/>
          <a:lstStyle>
            <a:lvl1pPr marL="0" indent="0">
              <a:buNone/>
              <a:defRPr sz="4400"/>
            </a:lvl1pPr>
            <a:lvl2pPr marL="632605" indent="0">
              <a:buNone/>
              <a:defRPr sz="3900"/>
            </a:lvl2pPr>
            <a:lvl3pPr marL="1265209" indent="0">
              <a:buNone/>
              <a:defRPr sz="3300"/>
            </a:lvl3pPr>
            <a:lvl4pPr marL="1897814" indent="0">
              <a:buNone/>
              <a:defRPr sz="2800"/>
            </a:lvl4pPr>
            <a:lvl5pPr marL="2530419" indent="0">
              <a:buNone/>
              <a:defRPr sz="2800"/>
            </a:lvl5pPr>
            <a:lvl6pPr marL="3163024" indent="0">
              <a:buNone/>
              <a:defRPr sz="2800"/>
            </a:lvl6pPr>
            <a:lvl7pPr marL="3795628" indent="0">
              <a:buNone/>
              <a:defRPr sz="2800"/>
            </a:lvl7pPr>
            <a:lvl8pPr marL="4428233" indent="0">
              <a:buNone/>
              <a:defRPr sz="2800"/>
            </a:lvl8pPr>
            <a:lvl9pPr marL="5060838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22853" y="6058135"/>
            <a:ext cx="8641080" cy="908451"/>
          </a:xfrm>
        </p:spPr>
        <p:txBody>
          <a:bodyPr/>
          <a:lstStyle>
            <a:lvl1pPr marL="0" indent="0">
              <a:buNone/>
              <a:defRPr sz="1900"/>
            </a:lvl1pPr>
            <a:lvl2pPr marL="632605" indent="0">
              <a:buNone/>
              <a:defRPr sz="1600"/>
            </a:lvl2pPr>
            <a:lvl3pPr marL="1265209" indent="0">
              <a:buNone/>
              <a:defRPr sz="1400"/>
            </a:lvl3pPr>
            <a:lvl4pPr marL="1897814" indent="0">
              <a:buNone/>
              <a:defRPr sz="1300"/>
            </a:lvl4pPr>
            <a:lvl5pPr marL="2530419" indent="0">
              <a:buNone/>
              <a:defRPr sz="1300"/>
            </a:lvl5pPr>
            <a:lvl6pPr marL="3163024" indent="0">
              <a:buNone/>
              <a:defRPr sz="1300"/>
            </a:lvl6pPr>
            <a:lvl7pPr marL="3795628" indent="0">
              <a:buNone/>
              <a:defRPr sz="1300"/>
            </a:lvl7pPr>
            <a:lvl8pPr marL="4428233" indent="0">
              <a:buNone/>
              <a:defRPr sz="1300"/>
            </a:lvl8pPr>
            <a:lvl9pPr marL="5060838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78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720090" y="309985"/>
            <a:ext cx="12961620" cy="1290108"/>
          </a:xfrm>
          <a:prstGeom prst="rect">
            <a:avLst/>
          </a:prstGeom>
        </p:spPr>
        <p:txBody>
          <a:bodyPr vert="horz" lIns="126521" tIns="63260" rIns="126521" bIns="6326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0090" y="1806152"/>
            <a:ext cx="12961620" cy="5108471"/>
          </a:xfrm>
          <a:prstGeom prst="rect">
            <a:avLst/>
          </a:prstGeom>
        </p:spPr>
        <p:txBody>
          <a:bodyPr vert="horz" lIns="126521" tIns="63260" rIns="126521" bIns="6326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0090" y="7174437"/>
            <a:ext cx="3360420" cy="412118"/>
          </a:xfrm>
          <a:prstGeom prst="rect">
            <a:avLst/>
          </a:prstGeom>
        </p:spPr>
        <p:txBody>
          <a:bodyPr vert="horz" lIns="126521" tIns="63260" rIns="126521" bIns="632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C4AB5-F89E-4260-9BC6-45EF73F5F8F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920616" y="7174437"/>
            <a:ext cx="4560570" cy="412118"/>
          </a:xfrm>
          <a:prstGeom prst="rect">
            <a:avLst/>
          </a:prstGeom>
        </p:spPr>
        <p:txBody>
          <a:bodyPr vert="horz" lIns="126521" tIns="63260" rIns="126521" bIns="632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321291" y="7174437"/>
            <a:ext cx="3360420" cy="412118"/>
          </a:xfrm>
          <a:prstGeom prst="rect">
            <a:avLst/>
          </a:prstGeom>
        </p:spPr>
        <p:txBody>
          <a:bodyPr vert="horz" lIns="126521" tIns="63260" rIns="126521" bIns="632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7ADA0-FB1B-4D3D-A0EC-CC7ADFACD8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6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65209" rtl="0" eaLnBrk="1" latinLnBrk="0" hangingPunct="1">
        <a:spcBef>
          <a:spcPct val="0"/>
        </a:spcBef>
        <a:buNone/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4454" indent="-474454" algn="l" defTabSz="1265209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982" indent="-395378" algn="l" defTabSz="1265209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81512" indent="-316302" algn="l" defTabSz="12652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14116" indent="-316302" algn="l" defTabSz="12652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6721" indent="-316302" algn="l" defTabSz="1265209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479326" indent="-316302" algn="l" defTabSz="12652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11931" indent="-316302" algn="l" defTabSz="12652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44535" indent="-316302" algn="l" defTabSz="12652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377140" indent="-316302" algn="l" defTabSz="12652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652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2605" algn="l" defTabSz="12652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209" algn="l" defTabSz="12652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814" algn="l" defTabSz="12652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30419" algn="l" defTabSz="12652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3024" algn="l" defTabSz="12652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628" algn="l" defTabSz="12652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28233" algn="l" defTabSz="12652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0838" algn="l" defTabSz="126520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jpg"/><Relationship Id="rId17" Type="http://schemas.openxmlformats.org/officeDocument/2006/relationships/image" Target="../media/image13.png"/><Relationship Id="rId2" Type="http://schemas.openxmlformats.org/officeDocument/2006/relationships/image" Target="../media/image1.jp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hdphoto" Target="../media/hdphoto1.wdp"/><Relationship Id="rId5" Type="http://schemas.openxmlformats.org/officeDocument/2006/relationships/image" Target="../media/image4.jpeg"/><Relationship Id="rId15" Type="http://schemas.openxmlformats.org/officeDocument/2006/relationships/hyperlink" Target="http://rdrc.mnd.gov.tw/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1" t="33750" b="14250"/>
          <a:stretch/>
        </p:blipFill>
        <p:spPr>
          <a:xfrm>
            <a:off x="10820051" y="-1"/>
            <a:ext cx="3581750" cy="774065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903285" y="341933"/>
            <a:ext cx="3570423" cy="547485"/>
          </a:xfrm>
          <a:prstGeom prst="rect">
            <a:avLst/>
          </a:prstGeom>
          <a:noFill/>
        </p:spPr>
        <p:txBody>
          <a:bodyPr wrap="square" lIns="115470" tIns="57735" rIns="115470" bIns="57735" rtlCol="0">
            <a:spAutoFit/>
          </a:bodyPr>
          <a:lstStyle/>
          <a:p>
            <a:r>
              <a:rPr lang="zh-TW" altLang="en-US" sz="28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空軍募兵制─</a:t>
            </a: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訓練篇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820051" y="6952071"/>
            <a:ext cx="3653657" cy="485930"/>
          </a:xfrm>
          <a:prstGeom prst="rect">
            <a:avLst/>
          </a:prstGeom>
          <a:noFill/>
        </p:spPr>
        <p:txBody>
          <a:bodyPr wrap="square" lIns="115470" tIns="57735" rIns="115470" bIns="57735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國防部空軍司令部  編印</a:t>
            </a:r>
            <a:endParaRPr lang="zh-TW" altLang="en-US" sz="24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t="35712" b="30099"/>
          <a:stretch/>
        </p:blipFill>
        <p:spPr>
          <a:xfrm>
            <a:off x="10820051" y="4186932"/>
            <a:ext cx="3581750" cy="107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92"/>
          <a:stretch/>
        </p:blipFill>
        <p:spPr>
          <a:xfrm>
            <a:off x="12369868" y="3251735"/>
            <a:ext cx="2031933" cy="942104"/>
          </a:xfrm>
          <a:prstGeom prst="rect">
            <a:avLst/>
          </a:prstGeom>
        </p:spPr>
      </p:pic>
      <p:pic>
        <p:nvPicPr>
          <p:cNvPr id="1026" name="Picture 2" descr="D:\航技學院簡介\畢業服務\2-3-1-2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94" y="3246730"/>
            <a:ext cx="1640573" cy="9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航技學院簡介\畢業服務\10941944_945147972169819_907288691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886" y="2173699"/>
            <a:ext cx="1867068" cy="10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航技學院簡介\畢業服務\DSCF16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94" y="2173699"/>
            <a:ext cx="1797392" cy="10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航技學院簡介\畢業服務\戰氣組-塔台模擬教室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886" y="5262921"/>
            <a:ext cx="1860589" cy="12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航技學院簡介\飛行員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292" y="5262920"/>
            <a:ext cx="1797394" cy="12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航技學院簡介\軍徽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9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2" t="9785" r="4926" b="9030"/>
          <a:stretch/>
        </p:blipFill>
        <p:spPr bwMode="auto">
          <a:xfrm>
            <a:off x="11660707" y="990005"/>
            <a:ext cx="1876897" cy="111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2" r="32465"/>
          <a:stretch/>
        </p:blipFill>
        <p:spPr>
          <a:xfrm>
            <a:off x="7200899" y="0"/>
            <a:ext cx="3619151" cy="7740649"/>
          </a:xfrm>
          <a:prstGeom prst="rect">
            <a:avLst/>
          </a:prstGeom>
        </p:spPr>
      </p:pic>
      <p:pic>
        <p:nvPicPr>
          <p:cNvPr id="17" name="Picture 7" descr="D:\航技學院簡介\軍徽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9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2" t="9785" r="4926" b="9030"/>
          <a:stretch/>
        </p:blipFill>
        <p:spPr bwMode="auto">
          <a:xfrm>
            <a:off x="7841991" y="5315260"/>
            <a:ext cx="2252251" cy="14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/>
          <p:cNvSpPr txBox="1"/>
          <p:nvPr/>
        </p:nvSpPr>
        <p:spPr>
          <a:xfrm>
            <a:off x="7560940" y="6966669"/>
            <a:ext cx="2808311" cy="485930"/>
          </a:xfrm>
          <a:prstGeom prst="rect">
            <a:avLst/>
          </a:prstGeom>
          <a:noFill/>
        </p:spPr>
        <p:txBody>
          <a:bodyPr wrap="square" lIns="115470" tIns="57735" rIns="115470" bIns="57735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國防部空軍司令部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206942" y="189051"/>
            <a:ext cx="3522352" cy="5041023"/>
          </a:xfrm>
          <a:prstGeom prst="rect">
            <a:avLst/>
          </a:prstGeom>
          <a:noFill/>
        </p:spPr>
        <p:txBody>
          <a:bodyPr wrap="square" lIns="115470" tIns="57735" rIns="115470" bIns="57735" rtlCol="0">
            <a:spAutoFit/>
          </a:bodyPr>
          <a:lstStyle/>
          <a:p>
            <a:pPr algn="ctr"/>
            <a:r>
              <a:rPr lang="zh-TW" altLang="en-US" sz="35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招募專責機構</a:t>
            </a:r>
            <a:endParaRPr lang="en-US" altLang="zh-TW" sz="35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國軍人才招募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諮詢專線：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0800-000050</a:t>
            </a: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地址：台北市大安區基隆路二段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207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  <a:hlinkClick r:id="rId15"/>
              </a:rPr>
              <a:t>http://rdrc.mnd.gov.tw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北部地區人才招募中心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諮詢專線：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02-23643837</a:t>
            </a: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地址：台北市中正區羅斯福路三段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56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中部地區人才招募中心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諮詢專線：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04-22151813</a:t>
            </a: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地址：台中市東區自由路三段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南部地區人才招募中心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諮詢專線：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07-5830076</a:t>
            </a: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地址：高雄市左營區自立新村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201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60097" y="457616"/>
            <a:ext cx="3368395" cy="2332589"/>
          </a:xfrm>
          <a:prstGeom prst="rect">
            <a:avLst/>
          </a:prstGeom>
        </p:spPr>
        <p:txBody>
          <a:bodyPr wrap="square" lIns="115470" tIns="57735" rIns="115470" bIns="57735">
            <a:spAutoFit/>
          </a:bodyPr>
          <a:lstStyle/>
          <a:p>
            <a:pPr algn="just"/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目的在於強化官兵體能戰技、嫻熟個人專長及精進多人操作武器組合訓練，使部隊保持戰備任務執行能力；另整合訓練課表、場地及師資，精熟專長，完成組合訓練，奠定基地與戰備任務訓練基礎，達基地普測合格標準目標。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640324" y="12162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駐地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含專精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訓練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5" y="2862213"/>
            <a:ext cx="3616095" cy="240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22" y="9277"/>
            <a:ext cx="361257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30" y="5315259"/>
            <a:ext cx="3610270" cy="24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941537" y="522698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基地組合訓練</a:t>
            </a:r>
          </a:p>
        </p:txBody>
      </p:sp>
      <p:sp>
        <p:nvSpPr>
          <p:cNvPr id="35" name="矩形 34"/>
          <p:cNvSpPr/>
          <p:nvPr/>
        </p:nvSpPr>
        <p:spPr>
          <a:xfrm>
            <a:off x="1" y="5559151"/>
            <a:ext cx="3600499" cy="2055590"/>
          </a:xfrm>
          <a:prstGeom prst="rect">
            <a:avLst/>
          </a:prstGeom>
        </p:spPr>
        <p:txBody>
          <a:bodyPr wrap="square" lIns="115470" tIns="57735" rIns="115470" bIns="57735">
            <a:spAutoFit/>
          </a:bodyPr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訓練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目的乃藉完整訓練場地、設施之大型訓練基地，在專業測考單位管制下，實施多機種、多兵種戰術對抗及組合訓練，而達「戰力綜合評鑑合格」標準，俾能於返回駐地後，具備執行戰備任務能力。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3619550" y="244348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軍種作戰演訓及聯合作戰演訓</a:t>
            </a:r>
          </a:p>
        </p:txBody>
      </p:sp>
      <p:sp>
        <p:nvSpPr>
          <p:cNvPr id="37" name="矩形 36"/>
          <p:cNvSpPr/>
          <p:nvPr/>
        </p:nvSpPr>
        <p:spPr>
          <a:xfrm>
            <a:off x="3719374" y="2790205"/>
            <a:ext cx="3516144" cy="2609588"/>
          </a:xfrm>
          <a:prstGeom prst="rect">
            <a:avLst/>
          </a:prstGeom>
        </p:spPr>
        <p:txBody>
          <a:bodyPr wrap="square" lIns="115470" tIns="57735" rIns="115470" bIns="57735">
            <a:spAutoFit/>
          </a:bodyPr>
          <a:lstStyle/>
          <a:p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「固安作戰計畫」賦予任務為主，執行戰備演訓，驗證戰備部隊執行能力，並依國防部指導，實施三軍聯合作戰演訓，運用「聯合作戰訓練體系」，併用「聯戰任務行動要領」方法，型塑仿真實戰場景，使訓練、演習及戰備縝密結合，達成「為戰而訓、訓後能用」之目標。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094242" y="7398717"/>
            <a:ext cx="57375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廣告</a:t>
            </a:r>
          </a:p>
        </p:txBody>
      </p:sp>
    </p:spTree>
    <p:extLst>
      <p:ext uri="{BB962C8B-B14F-4D97-AF65-F5344CB8AC3E}">
        <p14:creationId xmlns:p14="http://schemas.microsoft.com/office/powerpoint/2010/main" val="2928969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825" y="39052"/>
            <a:ext cx="3593676" cy="2332589"/>
          </a:xfrm>
          <a:prstGeom prst="rect">
            <a:avLst/>
          </a:prstGeom>
        </p:spPr>
        <p:txBody>
          <a:bodyPr wrap="square" lIns="115470" tIns="57735" rIns="115470" bIns="57735">
            <a:spAutoFit/>
          </a:bodyPr>
          <a:lstStyle/>
          <a:p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募兵制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動，為政府目前重大政策，因應未來戰場環境，本「防衛固守，有效嚇阻」之戰略構想，建立可恃制空戰力，且空軍為高科技軍種，需要「高專業、高素質」之人力，將空軍塑造為「小而精、小而強、小而巧」之精銳部隊。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D:\航技學院簡介\畢業服務\影像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" y="2320485"/>
            <a:ext cx="3593676" cy="258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825" y="5166469"/>
            <a:ext cx="3593677" cy="2332589"/>
          </a:xfrm>
          <a:prstGeom prst="rect">
            <a:avLst/>
          </a:prstGeom>
        </p:spPr>
        <p:txBody>
          <a:bodyPr wrap="square" lIns="115470" tIns="57735" rIns="115470" bIns="57735">
            <a:spAutoFit/>
          </a:bodyPr>
          <a:lstStyle/>
          <a:p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█入伍訓練：</a:t>
            </a:r>
          </a:p>
          <a:p>
            <a:pPr marL="457070" indent="-12028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志願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士兵入營需接受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週入伍訓練，本軍志願士兵入伍訓練委由陸軍新兵訓練中心代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訓，主要以一般課程、政治教育、戰鬥教練、兵器訓練、體能戰技、基本教練為重點，以達到「合格步槍兵之目的。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9" name="Picture 5" descr="D:\航技學院簡介\指管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01" y="17314"/>
            <a:ext cx="3594934" cy="210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航技學院簡介\修護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02" y="5112744"/>
            <a:ext cx="3600399" cy="26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600502" y="2057794"/>
            <a:ext cx="3600400" cy="3440585"/>
          </a:xfrm>
          <a:prstGeom prst="rect">
            <a:avLst/>
          </a:prstGeom>
        </p:spPr>
        <p:txBody>
          <a:bodyPr wrap="square" lIns="115470" tIns="57735" rIns="115470" bIns="57735">
            <a:spAutoFit/>
          </a:bodyPr>
          <a:lstStyle/>
          <a:p>
            <a:r>
              <a:rPr lang="zh-TW" altLang="en-US" sz="1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█專長</a:t>
            </a:r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訓練：</a:t>
            </a:r>
            <a:endPara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45042" indent="-445042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●人事行政：人事行政管理兵</a:t>
            </a:r>
          </a:p>
          <a:p>
            <a:pPr marL="445042" indent="-445042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●消防：消防兵</a:t>
            </a:r>
          </a:p>
          <a:p>
            <a:pPr marL="238125" indent="-238125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●工兵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設施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：工兵、工兵機械作業兵、工兵機電修護兵、攔截網維護兵。</a:t>
            </a:r>
          </a:p>
          <a:p>
            <a:pPr marL="228600" indent="-228600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●後勤：後勤兵、補給兵、生產管制兵、輪型車輛修護兵、運輸作業兵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28600" indent="-228600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●油料裝備修護：第五類軍品補給兵。</a:t>
            </a:r>
          </a:p>
          <a:p>
            <a:pPr marL="445042" indent="-445042"/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09261" y="9126"/>
            <a:ext cx="3580316" cy="2332589"/>
          </a:xfrm>
          <a:prstGeom prst="rect">
            <a:avLst/>
          </a:prstGeom>
        </p:spPr>
        <p:txBody>
          <a:bodyPr wrap="square" lIns="115470" tIns="57735" rIns="115470" bIns="57735">
            <a:spAutoFit/>
          </a:bodyPr>
          <a:lstStyle/>
          <a:p>
            <a:pPr marL="469099" indent="-469099"/>
            <a:r>
              <a:rPr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●通資電：有線電作業兵、無線電話務作業兵、多波道作業兵、通資中心作業兵、一般通信裝備保養兵、電子儀器修護兵。</a:t>
            </a:r>
          </a:p>
          <a:p>
            <a:pPr marL="445042" indent="-445042"/>
            <a:r>
              <a:rPr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●飛機修護：飛機修護兵、模擬機修護兵。</a:t>
            </a:r>
          </a:p>
          <a:p>
            <a:pPr lvl="0"/>
            <a:r>
              <a:rPr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●航空軍械：航空軍械兵</a:t>
            </a:r>
            <a:r>
              <a:rPr lang="zh-TW" altLang="en-US" sz="1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32" name="Picture 8" descr="D:\航技學院簡介\裝掛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2" y="2337353"/>
            <a:ext cx="3605865" cy="268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7257630" y="5166469"/>
            <a:ext cx="3580316" cy="2332589"/>
          </a:xfrm>
          <a:prstGeom prst="rect">
            <a:avLst/>
          </a:prstGeom>
        </p:spPr>
        <p:txBody>
          <a:bodyPr wrap="square" lIns="115470" tIns="57735" rIns="115470" bIns="57735">
            <a:spAutoFit/>
          </a:bodyPr>
          <a:lstStyle/>
          <a:p>
            <a:pPr marL="445042" indent="-445042"/>
            <a:r>
              <a:rPr lang="zh-TW" altLang="en-US" sz="1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彈藥保修：飛彈修護兵、彈藥技術保修兵。</a:t>
            </a:r>
          </a:p>
          <a:p>
            <a:pPr lvl="0"/>
            <a:r>
              <a:rPr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●氣象：氣象兵。</a:t>
            </a:r>
          </a:p>
          <a:p>
            <a:pPr marL="408958" indent="-408958"/>
            <a:r>
              <a:rPr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●兵工：鈑金兵、鍛鑄兵、機工兵、電機兵、電瓶製造兵、兵器保養兵。</a:t>
            </a:r>
            <a:endParaRPr lang="en-US" altLang="zh-TW" sz="1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08958" indent="-408958"/>
            <a:r>
              <a:rPr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●食勤兵、文書檔案兵、醫務兵、步</a:t>
            </a:r>
            <a:r>
              <a:rPr lang="en-US" altLang="zh-TW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</a:t>
            </a:r>
            <a:r>
              <a:rPr lang="en-US" altLang="zh-TW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槍兵、化學兵。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67" y="-831"/>
            <a:ext cx="3595034" cy="250300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0770107" y="2750291"/>
            <a:ext cx="3600400" cy="2055590"/>
          </a:xfrm>
          <a:prstGeom prst="rect">
            <a:avLst/>
          </a:prstGeom>
        </p:spPr>
        <p:txBody>
          <a:bodyPr wrap="square" lIns="115470" tIns="57735" rIns="115470" bIns="57735">
            <a:spAutoFit/>
          </a:bodyPr>
          <a:lstStyle/>
          <a:p>
            <a:r>
              <a:rPr lang="zh-TW" altLang="en-US" sz="1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█個人基礎訓練：</a:t>
            </a:r>
            <a:endParaRPr lang="zh-TW" altLang="en-US" sz="1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47650" indent="-9525"/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分發部隊後，以模式化訓練課程為基礎，秉「為戰而訓、訓後能用」原則，輔導人員取得各職位合格簽證，並視部隊需求及個人規劃，賡續第二職務簽證訓練。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24236" y="4878437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基礎訓練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031" y="5022452"/>
            <a:ext cx="3626505" cy="27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695</Words>
  <Application>Microsoft Office PowerPoint</Application>
  <PresentationFormat>自訂</PresentationFormat>
  <Paragraphs>47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31</cp:revision>
  <cp:lastPrinted>2015-10-23T03:39:54Z</cp:lastPrinted>
  <dcterms:created xsi:type="dcterms:W3CDTF">2015-10-22T13:28:06Z</dcterms:created>
  <dcterms:modified xsi:type="dcterms:W3CDTF">2015-11-18T23:59:03Z</dcterms:modified>
</cp:coreProperties>
</file>