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912100" cy="10452100"/>
  <p:notesSz cx="7912100" cy="10452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026" y="3240151"/>
            <a:ext cx="6732301" cy="2194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8053" y="5853176"/>
            <a:ext cx="5544248" cy="2613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96017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78982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19999" cy="1187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017" y="418083"/>
            <a:ext cx="7128319" cy="1672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017" y="2403983"/>
            <a:ext cx="7128319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92920" y="9720453"/>
            <a:ext cx="2534513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96017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702655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ulrich-aluminium.co.nz/complex.php" TargetMode="External"/><Relationship Id="rId3" Type="http://schemas.openxmlformats.org/officeDocument/2006/relationships/image" Target="../media/image21.png"/><Relationship Id="rId4" Type="http://schemas.openxmlformats.org/officeDocument/2006/relationships/hyperlink" Target="http://www.shipstructure.org/pdf/452-II.pdf" TargetMode="External"/><Relationship Id="rId5" Type="http://schemas.openxmlformats.org/officeDocument/2006/relationships/image" Target="../media/image22.jpg"/><Relationship Id="rId6" Type="http://schemas.openxmlformats.org/officeDocument/2006/relationships/hyperlink" Target="http://www.ncemt.ctc.com/useruploads/file/publications/FSWShipConstruction.pdf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hyperlink" Target="http://www.nsrp.org/Ship_Production_Panels/" TargetMode="External"/><Relationship Id="rId6" Type="http://schemas.openxmlformats.org/officeDocument/2006/relationships/hyperlink" Target="http://www.nsrp.org/Ship_Production_Panels/Des" TargetMode="External"/><Relationship Id="rId7" Type="http://schemas.openxmlformats.org/officeDocument/2006/relationships/hyperlink" Target="http://www.alcoa.com/global/en/news/webinar/al_shipbuilding/alcoa_defense_and_abs" TargetMode="External"/><Relationship Id="rId8" Type="http://schemas.openxmlformats.org/officeDocument/2006/relationships/hyperlink" Target="http://www.nsrp.org/Ship_Production_Panels/Welding/downloads/040506_FSW_Overview.pdf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srp.org/Ship_Production_Panels/Ship_Design/downloads/061510_Alumin" TargetMode="External"/><Relationship Id="rId3" Type="http://schemas.openxmlformats.org/officeDocument/2006/relationships/hyperlink" Target="http://www.alcoa.com/global/en/news/webinar/al_shipbuilding/alcoa_defense_and_abs" TargetMode="External"/><Relationship Id="rId4" Type="http://schemas.openxmlformats.org/officeDocument/2006/relationships/hyperlink" Target="http://www.aluminum.org/Content/NavigationMenu/TheIndustry/SheetPlate/Aluminum_at_Sea.pdf" TargetMode="External"/><Relationship Id="rId5" Type="http://schemas.openxmlformats.org/officeDocument/2006/relationships/hyperlink" Target="http://tw.nextmedia.com/applenews/article/art_id/32429393/IssueID/20100412" TargetMode="External"/><Relationship Id="rId6" Type="http://schemas.openxmlformats.org/officeDocument/2006/relationships/hyperlink" Target="http://tw.nextmedia.com/applenews/article/art_id/32429393/IssueID/20100412" TargetMode="External"/><Relationship Id="rId7" Type="http://schemas.openxmlformats.org/officeDocument/2006/relationships/image" Target="../media/image2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g.udn.com/iverson810/5879293" TargetMode="External"/><Relationship Id="rId3" Type="http://schemas.openxmlformats.org/officeDocument/2006/relationships/hyperlink" Target="http://en.wikipedia/" TargetMode="External"/><Relationship Id="rId4" Type="http://schemas.openxmlformats.org/officeDocument/2006/relationships/hyperlink" Target="http://files.harc/" TargetMode="External"/><Relationship Id="rId5" Type="http://schemas.openxmlformats.org/officeDocument/2006/relationships/hyperlink" Target="http://en.wiki/" TargetMode="External"/><Relationship Id="rId6" Type="http://schemas.openxmlformats.org/officeDocument/2006/relationships/hyperlink" Target="http://www.nsrp.org/Ship_Pr" TargetMode="External"/><Relationship Id="rId7" Type="http://schemas.openxmlformats.org/officeDocument/2006/relationships/hyperlink" Target="http://www.nsrp.org/" TargetMode="External"/><Relationship Id="rId8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g.udn.com/iverson810/5879293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dn.com/NEWS/SOCIETY/SOC2/5774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hyperlink" Target="http://blog.udn.com/iverson810/5879293" TargetMode="External"/><Relationship Id="rId6" Type="http://schemas.openxmlformats.org/officeDocument/2006/relationships/hyperlink" Target="http://en.wikipedia.org/wiki/USS_Independence_(LCS-2)" TargetMode="External"/><Relationship Id="rId7" Type="http://schemas.openxmlformats.org/officeDocument/2006/relationships/hyperlink" Target="http://www.navsource.org/archives/15/150204.ht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hyperlink" Target="http://flickr.com/photos/usnavynvns/3721271217/" TargetMode="External"/><Relationship Id="rId7" Type="http://schemas.openxmlformats.org/officeDocument/2006/relationships/hyperlink" Target="http://flickr.com/photos/lockheedmartin/273663" TargetMode="External"/><Relationship Id="rId8" Type="http://schemas.openxmlformats.org/officeDocument/2006/relationships/hyperlink" Target="http://www.navsource.org/archives/09/77/09774" TargetMode="External"/><Relationship Id="rId9" Type="http://schemas.openxmlformats.org/officeDocument/2006/relationships/hyperlink" Target="http://www.navsource.org/archives/09/46/0946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t-india.net/process/aluminium/" TargetMode="External"/><Relationship Id="rId3" Type="http://schemas.openxmlformats.org/officeDocument/2006/relationships/hyperlink" Target="http://www.emt-india.net/process/aluminium/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hyperlink" Target="http://www.esabna.com/us/en/education/knowledge/qa/New-Developments-Within-The-" TargetMode="External"/><Relationship Id="rId7" Type="http://schemas.openxmlformats.org/officeDocument/2006/relationships/hyperlink" Target="http://www.emt-india.net/process/aluminium/Aluminum%2520flowsheet.htm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sun.edu/%257Ebavarian/Courses/" TargetMode="Externa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hyperlink" Target="http://www.sut.ac.th/engineering/metal/pdf/Nonferrous/02_Aluminium%2520and%2525" TargetMode="External"/><Relationship Id="rId6" Type="http://schemas.openxmlformats.org/officeDocument/2006/relationships/hyperlink" Target="http://files.harc.edu/Projects/BlueWater/CaseHistories/WeldableAluminumAllows.pdf" TargetMode="External"/><Relationship Id="rId7" Type="http://schemas.openxmlformats.org/officeDocument/2006/relationships/hyperlink" Target="http://www.shipstructure.org/pdf/452-II.pdf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hyperlink" Target="http://www.dynamicmaterials.com/data/brochures/1.%2520SNAME%2520paper%25202-04.pdf" TargetMode="External"/><Relationship Id="rId6" Type="http://schemas.openxmlformats.org/officeDocument/2006/relationships/hyperlink" Target="http://www.shipstructure.org/pdf/452-II.pdf" TargetMode="External"/><Relationship Id="rId7" Type="http://schemas.openxmlformats.org/officeDocument/2006/relationships/hyperlink" Target="http://www.dynamicmaterials.com/data/brochures/" TargetMode="External"/><Relationship Id="rId8" Type="http://schemas.openxmlformats.org/officeDocument/2006/relationships/hyperlink" Target="http://www.dynamicmaterials.com/data/brochures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egacy.sname.org/sections/san_diego/" TargetMode="External"/><Relationship Id="rId3" Type="http://schemas.openxmlformats.org/officeDocument/2006/relationships/hyperlink" Target="http://2.bp.blogspot.com/_1Etkuz8ScYM/Sb-mlt-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hyperlink" Target="http://en.wikipedia.org/wiki/Arleigh_Burke_class_destroyer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luminumnow.com/Downloads/AluminumNowAlustar.ppt" TargetMode="Externa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hyperlink" Target="http://www.shipstructure.org/pdf/452-II.pdf" TargetMode="External"/><Relationship Id="rId7" Type="http://schemas.openxmlformats.org/officeDocument/2006/relationships/hyperlink" Target="http://www.aluminumnow.com/Downloads/Alu-" TargetMode="External"/><Relationship Id="rId8" Type="http://schemas.openxmlformats.org/officeDocument/2006/relationships/hyperlink" Target="http://www.aluminumnow.com/Downloads/Alu-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1268996"/>
          </a:xfrm>
          <a:custGeom>
            <a:avLst/>
            <a:gdLst/>
            <a:ahLst/>
            <a:cxnLst/>
            <a:rect l="l" t="t" r="r" b="b"/>
            <a:pathLst>
              <a:path w="0" h="1268996">
                <a:moveTo>
                  <a:pt x="0" y="0"/>
                </a:moveTo>
                <a:lnTo>
                  <a:pt x="0" y="1268996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84904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4970" y="821101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0112" y="892408"/>
            <a:ext cx="3286125" cy="1144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ts val="4500"/>
              </a:lnSpc>
            </a:pPr>
            <a:r>
              <a:rPr dirty="0" smtClean="0" sz="4050" spc="-405">
                <a:solidFill>
                  <a:srgbClr val="A79137"/>
                </a:solidFill>
                <a:latin typeface="Meiryo"/>
                <a:cs typeface="Meiryo"/>
              </a:rPr>
              <a:t>美海軍艦用</a:t>
            </a:r>
            <a:r>
              <a:rPr dirty="0" smtClean="0" sz="4050" spc="-375">
                <a:solidFill>
                  <a:srgbClr val="A79137"/>
                </a:solidFill>
                <a:latin typeface="Meiryo"/>
                <a:cs typeface="Meiryo"/>
              </a:rPr>
              <a:t> 鋁合金發展展望</a:t>
            </a:r>
            <a:endParaRPr sz="405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7237" y="2780995"/>
            <a:ext cx="6107303" cy="6112802"/>
          </a:xfrm>
          <a:custGeom>
            <a:avLst/>
            <a:gdLst/>
            <a:ahLst/>
            <a:cxnLst/>
            <a:rect l="l" t="t" r="r" b="b"/>
            <a:pathLst>
              <a:path w="6107303" h="6112802">
                <a:moveTo>
                  <a:pt x="0" y="6112802"/>
                </a:moveTo>
                <a:lnTo>
                  <a:pt x="6107303" y="6112802"/>
                </a:lnTo>
                <a:lnTo>
                  <a:pt x="6107303" y="0"/>
                </a:lnTo>
                <a:lnTo>
                  <a:pt x="0" y="0"/>
                </a:lnTo>
                <a:lnTo>
                  <a:pt x="0" y="6112802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014" y="0"/>
            <a:ext cx="3334722" cy="265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6536" y="2143700"/>
            <a:ext cx="5630545" cy="66459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381375">
              <a:lnSpc>
                <a:spcPct val="100000"/>
              </a:lnSpc>
            </a:pPr>
            <a:r>
              <a:rPr dirty="0" smtClean="0" sz="1850" spc="185">
                <a:solidFill>
                  <a:srgbClr val="8C0052"/>
                </a:solidFill>
                <a:latin typeface="Meiryo"/>
                <a:cs typeface="Meiryo"/>
              </a:rPr>
              <a:t>楊維漢</a:t>
            </a:r>
            <a:endParaRPr sz="1850">
              <a:latin typeface="Meiryo"/>
              <a:cs typeface="Meiryo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9"/>
              </a:spcBef>
            </a:pPr>
            <a:endParaRPr sz="1100"/>
          </a:p>
          <a:p>
            <a:pPr marL="12700" marR="14604">
              <a:lnSpc>
                <a:spcPct val="126000"/>
              </a:lnSpc>
              <a:tabLst>
                <a:tab pos="544830" algn="l"/>
              </a:tabLst>
            </a:pP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提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	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要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一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由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於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料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焊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接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技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術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構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設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不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斷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精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進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使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得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製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船</a:t>
            </a:r>
            <a:endParaRPr sz="1250">
              <a:latin typeface="標楷體"/>
              <a:cs typeface="標楷體"/>
            </a:endParaRPr>
          </a:p>
          <a:p>
            <a:pPr marL="372745" marR="14604">
              <a:lnSpc>
                <a:spcPct val="126000"/>
              </a:lnSpc>
            </a:pP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更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輕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盈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快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速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堅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固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有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效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降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低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造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本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美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海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軍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新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一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代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濱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海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作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戰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J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V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高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速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運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輸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繼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續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倚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重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高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性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能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做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為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建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造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材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料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50">
              <a:latin typeface="標楷體"/>
              <a:cs typeface="標楷體"/>
            </a:endParaRPr>
          </a:p>
          <a:p>
            <a:pPr algn="just" marL="372745" marR="14604" indent="-360045">
              <a:lnSpc>
                <a:spcPct val="126000"/>
              </a:lnSpc>
            </a:pP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開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採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出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的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礬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土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礦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經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精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煉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過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程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轉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化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氧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化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再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經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電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解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還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原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冶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煉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過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程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製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依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不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用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途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別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將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冶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煉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製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的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送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入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熔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內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其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他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元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素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精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密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混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製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各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類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型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船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用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多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採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用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5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系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列</a:t>
            </a:r>
            <a:r>
              <a:rPr dirty="0" smtClean="0" sz="1250" spc="165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6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14">
                <a:solidFill>
                  <a:srgbClr val="231F20"/>
                </a:solidFill>
                <a:latin typeface="標楷體"/>
                <a:cs typeface="標楷體"/>
              </a:rPr>
              <a:t>×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系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列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鍛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造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50">
              <a:latin typeface="標楷體"/>
              <a:cs typeface="標楷體"/>
            </a:endParaRPr>
          </a:p>
          <a:p>
            <a:pPr algn="just" marL="372745" marR="13970" indent="-360045">
              <a:lnSpc>
                <a:spcPct val="126000"/>
              </a:lnSpc>
            </a:pP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三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20">
                <a:solidFill>
                  <a:srgbClr val="231F20"/>
                </a:solidFill>
                <a:latin typeface="標楷體"/>
                <a:cs typeface="標楷體"/>
              </a:rPr>
              <a:t>1</a:t>
            </a:r>
            <a:r>
              <a:rPr dirty="0" smtClean="0" sz="1250" spc="120">
                <a:solidFill>
                  <a:srgbClr val="231F20"/>
                </a:solidFill>
                <a:latin typeface="標楷體"/>
                <a:cs typeface="標楷體"/>
              </a:rPr>
              <a:t>9</a:t>
            </a:r>
            <a:r>
              <a:rPr dirty="0" smtClean="0" sz="1250" spc="120">
                <a:solidFill>
                  <a:srgbClr val="231F20"/>
                </a:solidFill>
                <a:latin typeface="標楷體"/>
                <a:cs typeface="標楷體"/>
              </a:rPr>
              <a:t>7</a:t>
            </a:r>
            <a:r>
              <a:rPr dirty="0" smtClean="0" sz="1250" spc="120">
                <a:solidFill>
                  <a:srgbClr val="231F20"/>
                </a:solidFill>
                <a:latin typeface="標楷體"/>
                <a:cs typeface="標楷體"/>
              </a:rPr>
              <a:t>0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年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代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杜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邦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公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司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美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海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軍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作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使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用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爆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炸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焊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接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技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術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將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鋼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鐵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發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展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出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構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轉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換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接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頭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功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除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隙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縫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腐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蝕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有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效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控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制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電</a:t>
            </a:r>
            <a:r>
              <a:rPr dirty="0" smtClean="0" sz="1250" spc="175">
                <a:solidFill>
                  <a:srgbClr val="231F20"/>
                </a:solidFill>
                <a:latin typeface="標楷體"/>
                <a:cs typeface="標楷體"/>
              </a:rPr>
              <a:t>流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腐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蝕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50">
              <a:latin typeface="標楷體"/>
              <a:cs typeface="標楷體"/>
            </a:endParaRPr>
          </a:p>
          <a:p>
            <a:pPr algn="just" marL="372745" marR="14604" indent="-360045">
              <a:lnSpc>
                <a:spcPct val="126000"/>
              </a:lnSpc>
            </a:pP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四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1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9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9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0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年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代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研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發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出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25">
                <a:solidFill>
                  <a:srgbClr val="231F20"/>
                </a:solidFill>
                <a:latin typeface="標楷體"/>
                <a:cs typeface="標楷體"/>
              </a:rPr>
              <a:t>W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摩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擦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攪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拌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焊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接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技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術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改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善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焊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接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品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質</a:t>
            </a:r>
            <a:r>
              <a:rPr dirty="0" smtClean="0" sz="1250" spc="170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機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械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性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質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推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出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更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高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強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度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的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5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3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8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3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與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5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0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5</a:t>
            </a:r>
            <a:r>
              <a:rPr dirty="0" smtClean="0" sz="1250" spc="100">
                <a:solidFill>
                  <a:srgbClr val="231F20"/>
                </a:solidFill>
                <a:latin typeface="標楷體"/>
                <a:cs typeface="標楷體"/>
              </a:rPr>
              <a:t>9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鋁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合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金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做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為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造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船</a:t>
            </a:r>
            <a:r>
              <a:rPr dirty="0" smtClean="0" sz="1250" spc="145">
                <a:solidFill>
                  <a:srgbClr val="231F20"/>
                </a:solidFill>
                <a:latin typeface="標楷體"/>
                <a:cs typeface="標楷體"/>
              </a:rPr>
              <a:t>業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界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專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用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的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先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進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材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料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1250">
              <a:latin typeface="標楷體"/>
              <a:cs typeface="標楷體"/>
            </a:endParaRPr>
          </a:p>
          <a:p>
            <a:pPr algn="just" marL="660400" marR="12700" indent="-648335">
              <a:lnSpc>
                <a:spcPct val="130400"/>
              </a:lnSpc>
              <a:spcBef>
                <a:spcPts val="5"/>
              </a:spcBef>
            </a:pP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關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鍵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詞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：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濱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海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作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戰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艦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穿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浪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型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雙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體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船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雙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胴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體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船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80">
                <a:solidFill>
                  <a:srgbClr val="231F20"/>
                </a:solidFill>
                <a:latin typeface="微軟正黑體"/>
                <a:cs typeface="微軟正黑體"/>
              </a:rPr>
              <a:t>S</a:t>
            </a:r>
            <a:r>
              <a:rPr dirty="0" smtClean="0" sz="1150" spc="95">
                <a:solidFill>
                  <a:srgbClr val="231F20"/>
                </a:solidFill>
                <a:latin typeface="微軟正黑體"/>
                <a:cs typeface="微軟正黑體"/>
              </a:rPr>
              <a:t>T</a:t>
            </a:r>
            <a:r>
              <a:rPr dirty="0" smtClean="0" sz="1150" spc="305">
                <a:solidFill>
                  <a:srgbClr val="231F20"/>
                </a:solidFill>
                <a:latin typeface="微軟正黑體"/>
                <a:cs typeface="微軟正黑體"/>
              </a:rPr>
              <a:t>J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摩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擦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攪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拌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焊</a:t>
            </a:r>
            <a:r>
              <a:rPr dirty="0" smtClean="0" sz="1150" spc="240">
                <a:solidFill>
                  <a:srgbClr val="231F20"/>
                </a:solidFill>
                <a:latin typeface="微軟正黑體"/>
                <a:cs typeface="微軟正黑體"/>
              </a:rPr>
              <a:t>接</a:t>
            </a:r>
            <a:r>
              <a:rPr dirty="0" smtClean="0" sz="1150" spc="145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80">
                <a:solidFill>
                  <a:srgbClr val="231F20"/>
                </a:solidFill>
                <a:latin typeface="微軟正黑體"/>
                <a:cs typeface="微軟正黑體"/>
              </a:rPr>
              <a:t>L</a:t>
            </a:r>
            <a:r>
              <a:rPr dirty="0" smtClean="0" sz="1150" spc="-105">
                <a:solidFill>
                  <a:srgbClr val="231F20"/>
                </a:solidFill>
                <a:latin typeface="微軟正黑體"/>
                <a:cs typeface="微軟正黑體"/>
              </a:rPr>
              <a:t>C</a:t>
            </a:r>
            <a:r>
              <a:rPr dirty="0" smtClean="0" sz="1150" spc="5">
                <a:solidFill>
                  <a:srgbClr val="231F20"/>
                </a:solidFill>
                <a:latin typeface="微軟正黑體"/>
                <a:cs typeface="微軟正黑體"/>
              </a:rPr>
              <a:t>S</a:t>
            </a:r>
            <a:r>
              <a:rPr dirty="0" smtClean="0" sz="1150" spc="300">
                <a:solidFill>
                  <a:srgbClr val="231F20"/>
                </a:solidFill>
                <a:latin typeface="微軟正黑體"/>
                <a:cs typeface="微軟正黑體"/>
              </a:rPr>
              <a:t>(</a:t>
            </a:r>
            <a:r>
              <a:rPr dirty="0" smtClean="0" sz="1150" spc="80">
                <a:solidFill>
                  <a:srgbClr val="231F20"/>
                </a:solidFill>
                <a:latin typeface="微軟正黑體"/>
                <a:cs typeface="微軟正黑體"/>
              </a:rPr>
              <a:t>L</a:t>
            </a:r>
            <a:r>
              <a:rPr dirty="0" smtClean="0" sz="1150" spc="370">
                <a:solidFill>
                  <a:srgbClr val="231F20"/>
                </a:solidFill>
                <a:latin typeface="微軟正黑體"/>
                <a:cs typeface="微軟正黑體"/>
              </a:rPr>
              <a:t>i</a:t>
            </a:r>
            <a:r>
              <a:rPr dirty="0" smtClean="0" sz="1150" spc="245">
                <a:solidFill>
                  <a:srgbClr val="231F20"/>
                </a:solidFill>
                <a:latin typeface="微軟正黑體"/>
                <a:cs typeface="微軟正黑體"/>
              </a:rPr>
              <a:t>t</a:t>
            </a:r>
            <a:r>
              <a:rPr dirty="0" smtClean="0" sz="1150" spc="245">
                <a:solidFill>
                  <a:srgbClr val="231F20"/>
                </a:solidFill>
                <a:latin typeface="微軟正黑體"/>
                <a:cs typeface="微軟正黑體"/>
              </a:rPr>
              <a:t>t</a:t>
            </a:r>
            <a:r>
              <a:rPr dirty="0" smtClean="0" sz="1150" spc="-60">
                <a:solidFill>
                  <a:srgbClr val="231F20"/>
                </a:solidFill>
                <a:latin typeface="微軟正黑體"/>
                <a:cs typeface="微軟正黑體"/>
              </a:rPr>
              <a:t>o</a:t>
            </a:r>
            <a:r>
              <a:rPr dirty="0" smtClean="0" sz="1150" spc="235">
                <a:solidFill>
                  <a:srgbClr val="231F20"/>
                </a:solidFill>
                <a:latin typeface="微軟正黑體"/>
                <a:cs typeface="微軟正黑體"/>
              </a:rPr>
              <a:t>r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350">
                <a:solidFill>
                  <a:srgbClr val="231F20"/>
                </a:solidFill>
                <a:latin typeface="微軟正黑體"/>
                <a:cs typeface="微軟正黑體"/>
              </a:rPr>
              <a:t>l</a:t>
            </a:r>
            <a:r>
              <a:rPr dirty="0" smtClean="0" sz="1150" spc="350">
                <a:solidFill>
                  <a:srgbClr val="231F20"/>
                </a:solidFill>
                <a:latin typeface="微軟正黑體"/>
                <a:cs typeface="微軟正黑體"/>
              </a:rPr>
              <a:t>  </a:t>
            </a:r>
            <a:r>
              <a:rPr dirty="0" smtClean="0" sz="1150" spc="4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-105">
                <a:solidFill>
                  <a:srgbClr val="231F20"/>
                </a:solidFill>
                <a:latin typeface="微軟正黑體"/>
                <a:cs typeface="微軟正黑體"/>
              </a:rPr>
              <a:t>C</a:t>
            </a:r>
            <a:r>
              <a:rPr dirty="0" smtClean="0" sz="1150" spc="-60">
                <a:solidFill>
                  <a:srgbClr val="231F20"/>
                </a:solidFill>
                <a:latin typeface="微軟正黑體"/>
                <a:cs typeface="微軟正黑體"/>
              </a:rPr>
              <a:t>o</a:t>
            </a:r>
            <a:r>
              <a:rPr dirty="0" smtClean="0" sz="1150" spc="-400">
                <a:solidFill>
                  <a:srgbClr val="231F20"/>
                </a:solidFill>
                <a:latin typeface="微軟正黑體"/>
                <a:cs typeface="微軟正黑體"/>
              </a:rPr>
              <a:t>m</a:t>
            </a:r>
            <a:r>
              <a:rPr dirty="0" smtClean="0" sz="1150" spc="-60">
                <a:solidFill>
                  <a:srgbClr val="231F20"/>
                </a:solidFill>
                <a:latin typeface="微軟正黑體"/>
                <a:cs typeface="微軟正黑體"/>
              </a:rPr>
              <a:t>b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225">
                <a:solidFill>
                  <a:srgbClr val="231F20"/>
                </a:solidFill>
                <a:latin typeface="微軟正黑體"/>
                <a:cs typeface="微軟正黑體"/>
              </a:rPr>
              <a:t>t</a:t>
            </a:r>
            <a:r>
              <a:rPr dirty="0" smtClean="0" sz="1150" spc="225">
                <a:solidFill>
                  <a:srgbClr val="231F20"/>
                </a:solidFill>
                <a:latin typeface="微軟正黑體"/>
                <a:cs typeface="微軟正黑體"/>
              </a:rPr>
              <a:t>  </a:t>
            </a:r>
            <a:r>
              <a:rPr dirty="0" smtClean="0" sz="1150" spc="4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5">
                <a:solidFill>
                  <a:srgbClr val="231F20"/>
                </a:solidFill>
                <a:latin typeface="微軟正黑體"/>
                <a:cs typeface="微軟正黑體"/>
              </a:rPr>
              <a:t>S</a:t>
            </a:r>
            <a:r>
              <a:rPr dirty="0" smtClean="0" sz="1150" spc="-40">
                <a:solidFill>
                  <a:srgbClr val="231F20"/>
                </a:solidFill>
                <a:latin typeface="微軟正黑體"/>
                <a:cs typeface="微軟正黑體"/>
              </a:rPr>
              <a:t>h</a:t>
            </a:r>
            <a:r>
              <a:rPr dirty="0" smtClean="0" sz="1150" spc="370">
                <a:solidFill>
                  <a:srgbClr val="231F20"/>
                </a:solidFill>
                <a:latin typeface="微軟正黑體"/>
                <a:cs typeface="微軟正黑體"/>
              </a:rPr>
              <a:t>i</a:t>
            </a:r>
            <a:r>
              <a:rPr dirty="0" smtClean="0" sz="1150" spc="-60">
                <a:solidFill>
                  <a:srgbClr val="231F20"/>
                </a:solidFill>
                <a:latin typeface="微軟正黑體"/>
                <a:cs typeface="微軟正黑體"/>
              </a:rPr>
              <a:t>p</a:t>
            </a:r>
            <a:r>
              <a:rPr dirty="0" smtClean="0" sz="1150" spc="300">
                <a:solidFill>
                  <a:srgbClr val="231F20"/>
                </a:solidFill>
                <a:latin typeface="微軟正黑體"/>
                <a:cs typeface="微軟正黑體"/>
              </a:rPr>
              <a:t>)</a:t>
            </a:r>
            <a:r>
              <a:rPr dirty="0" smtClean="0" sz="1150" spc="165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-490">
                <a:solidFill>
                  <a:srgbClr val="231F20"/>
                </a:solidFill>
                <a:latin typeface="微軟正黑體"/>
                <a:cs typeface="微軟正黑體"/>
              </a:rPr>
              <a:t>W</a:t>
            </a:r>
            <a:r>
              <a:rPr dirty="0" smtClean="0" sz="1150" spc="-25">
                <a:solidFill>
                  <a:srgbClr val="231F20"/>
                </a:solidFill>
                <a:latin typeface="微軟正黑體"/>
                <a:cs typeface="微軟正黑體"/>
              </a:rPr>
              <a:t>P</a:t>
            </a:r>
            <a:r>
              <a:rPr dirty="0" smtClean="0" sz="1150" spc="-105">
                <a:solidFill>
                  <a:srgbClr val="231F20"/>
                </a:solidFill>
                <a:latin typeface="微軟正黑體"/>
                <a:cs typeface="微軟正黑體"/>
              </a:rPr>
              <a:t>C</a:t>
            </a:r>
            <a:r>
              <a:rPr dirty="0" smtClean="0" sz="1150" spc="300">
                <a:solidFill>
                  <a:srgbClr val="231F20"/>
                </a:solidFill>
                <a:latin typeface="微軟正黑體"/>
                <a:cs typeface="微軟正黑體"/>
              </a:rPr>
              <a:t>(</a:t>
            </a:r>
            <a:r>
              <a:rPr dirty="0" smtClean="0" sz="1150" spc="-490">
                <a:solidFill>
                  <a:srgbClr val="231F20"/>
                </a:solidFill>
                <a:latin typeface="微軟正黑體"/>
                <a:cs typeface="微軟正黑體"/>
              </a:rPr>
              <a:t>W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v</a:t>
            </a:r>
            <a:r>
              <a:rPr dirty="0" smtClean="0" sz="1150" spc="0">
                <a:solidFill>
                  <a:srgbClr val="231F20"/>
                </a:solidFill>
                <a:latin typeface="微軟正黑體"/>
                <a:cs typeface="微軟正黑體"/>
              </a:rPr>
              <a:t>e  </a:t>
            </a:r>
            <a:r>
              <a:rPr dirty="0" smtClean="0" sz="1150" spc="4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-25">
                <a:solidFill>
                  <a:srgbClr val="231F20"/>
                </a:solidFill>
                <a:latin typeface="微軟正黑體"/>
                <a:cs typeface="微軟正黑體"/>
              </a:rPr>
              <a:t>P</a:t>
            </a:r>
            <a:r>
              <a:rPr dirty="0" smtClean="0" sz="1150" spc="370">
                <a:solidFill>
                  <a:srgbClr val="231F20"/>
                </a:solidFill>
                <a:latin typeface="微軟正黑體"/>
                <a:cs typeface="微軟正黑體"/>
              </a:rPr>
              <a:t>i</a:t>
            </a:r>
            <a:r>
              <a:rPr dirty="0" smtClean="0" sz="1150" spc="20">
                <a:solidFill>
                  <a:srgbClr val="231F20"/>
                </a:solidFill>
                <a:latin typeface="微軟正黑體"/>
                <a:cs typeface="微軟正黑體"/>
              </a:rPr>
              <a:t>e</a:t>
            </a:r>
            <a:r>
              <a:rPr dirty="0" smtClean="0" sz="1150" spc="235">
                <a:solidFill>
                  <a:srgbClr val="231F20"/>
                </a:solidFill>
                <a:latin typeface="微軟正黑體"/>
                <a:cs typeface="微軟正黑體"/>
              </a:rPr>
              <a:t>r</a:t>
            </a:r>
            <a:r>
              <a:rPr dirty="0" smtClean="0" sz="1150" spc="90">
                <a:solidFill>
                  <a:srgbClr val="231F20"/>
                </a:solidFill>
                <a:latin typeface="微軟正黑體"/>
                <a:cs typeface="微軟正黑體"/>
              </a:rPr>
              <a:t>c</a:t>
            </a:r>
            <a:r>
              <a:rPr dirty="0" smtClean="0" sz="1150" spc="370">
                <a:solidFill>
                  <a:srgbClr val="231F20"/>
                </a:solidFill>
                <a:latin typeface="微軟正黑體"/>
                <a:cs typeface="微軟正黑體"/>
              </a:rPr>
              <a:t>i</a:t>
            </a:r>
            <a:r>
              <a:rPr dirty="0" smtClean="0" sz="1150" spc="-40">
                <a:solidFill>
                  <a:srgbClr val="231F20"/>
                </a:solidFill>
                <a:latin typeface="微軟正黑體"/>
                <a:cs typeface="微軟正黑體"/>
              </a:rPr>
              <a:t>n</a:t>
            </a:r>
            <a:r>
              <a:rPr dirty="0" smtClean="0" sz="1150" spc="-85">
                <a:solidFill>
                  <a:srgbClr val="231F20"/>
                </a:solidFill>
                <a:latin typeface="微軟正黑體"/>
                <a:cs typeface="微軟正黑體"/>
              </a:rPr>
              <a:t>g</a:t>
            </a:r>
            <a:r>
              <a:rPr dirty="0" smtClean="0" sz="1150" spc="-85">
                <a:solidFill>
                  <a:srgbClr val="231F20"/>
                </a:solidFill>
                <a:latin typeface="微軟正黑體"/>
                <a:cs typeface="微軟正黑體"/>
              </a:rPr>
              <a:t>  </a:t>
            </a:r>
            <a:r>
              <a:rPr dirty="0" smtClean="0" sz="1150" spc="4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-105">
                <a:solidFill>
                  <a:srgbClr val="231F20"/>
                </a:solidFill>
                <a:latin typeface="微軟正黑體"/>
                <a:cs typeface="微軟正黑體"/>
              </a:rPr>
              <a:t>C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245">
                <a:solidFill>
                  <a:srgbClr val="231F20"/>
                </a:solidFill>
                <a:latin typeface="微軟正黑體"/>
                <a:cs typeface="微軟正黑體"/>
              </a:rPr>
              <a:t>t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-400">
                <a:solidFill>
                  <a:srgbClr val="231F20"/>
                </a:solidFill>
                <a:latin typeface="微軟正黑體"/>
                <a:cs typeface="微軟正黑體"/>
              </a:rPr>
              <a:t>m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235">
                <a:solidFill>
                  <a:srgbClr val="231F20"/>
                </a:solidFill>
                <a:latin typeface="微軟正黑體"/>
                <a:cs typeface="微軟正黑體"/>
              </a:rPr>
              <a:t>r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a</a:t>
            </a:r>
            <a:r>
              <a:rPr dirty="0" smtClean="0" sz="1150" spc="-40">
                <a:solidFill>
                  <a:srgbClr val="231F20"/>
                </a:solidFill>
                <a:latin typeface="微軟正黑體"/>
                <a:cs typeface="微軟正黑體"/>
              </a:rPr>
              <a:t>n</a:t>
            </a:r>
            <a:r>
              <a:rPr dirty="0" smtClean="0" sz="1150" spc="300">
                <a:solidFill>
                  <a:srgbClr val="231F20"/>
                </a:solidFill>
                <a:latin typeface="微軟正黑體"/>
                <a:cs typeface="微軟正黑體"/>
              </a:rPr>
              <a:t>)</a:t>
            </a:r>
            <a:r>
              <a:rPr dirty="0" smtClean="0" sz="1150" spc="145">
                <a:solidFill>
                  <a:srgbClr val="231F20"/>
                </a:solidFill>
                <a:latin typeface="微軟正黑體"/>
                <a:cs typeface="微軟正黑體"/>
              </a:rPr>
              <a:t>、</a:t>
            </a:r>
            <a:r>
              <a:rPr dirty="0" smtClean="0" sz="1150" spc="3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-35">
                <a:solidFill>
                  <a:srgbClr val="231F20"/>
                </a:solidFill>
                <a:latin typeface="微軟正黑體"/>
                <a:cs typeface="微軟正黑體"/>
              </a:rPr>
              <a:t>SWATH(Small</a:t>
            </a:r>
            <a:r>
              <a:rPr dirty="0" smtClean="0" sz="1150" spc="-3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-10">
                <a:solidFill>
                  <a:srgbClr val="231F20"/>
                </a:solidFill>
                <a:latin typeface="微軟正黑體"/>
                <a:cs typeface="微軟正黑體"/>
              </a:rPr>
              <a:t>Water</a:t>
            </a:r>
            <a:r>
              <a:rPr dirty="0" smtClean="0" sz="1150" spc="-1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5">
                <a:solidFill>
                  <a:srgbClr val="231F20"/>
                </a:solidFill>
                <a:latin typeface="微軟正黑體"/>
                <a:cs typeface="微軟正黑體"/>
              </a:rPr>
              <a:t>Area</a:t>
            </a:r>
            <a:r>
              <a:rPr dirty="0" smtClean="0" sz="1150" spc="1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0">
                <a:solidFill>
                  <a:srgbClr val="231F20"/>
                </a:solidFill>
                <a:latin typeface="微軟正黑體"/>
                <a:cs typeface="微軟正黑體"/>
              </a:rPr>
              <a:t>Twin</a:t>
            </a:r>
            <a:r>
              <a:rPr dirty="0" smtClean="0" sz="1150" spc="1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25">
                <a:solidFill>
                  <a:srgbClr val="231F20"/>
                </a:solidFill>
                <a:latin typeface="微軟正黑體"/>
                <a:cs typeface="微軟正黑體"/>
              </a:rPr>
              <a:t>Hull)、STJ(Structural</a:t>
            </a:r>
            <a:r>
              <a:rPr dirty="0" smtClean="0" sz="1150" spc="12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10">
                <a:solidFill>
                  <a:srgbClr val="231F20"/>
                </a:solidFill>
                <a:latin typeface="微軟正黑體"/>
                <a:cs typeface="微軟正黑體"/>
              </a:rPr>
              <a:t>Transition</a:t>
            </a:r>
            <a:r>
              <a:rPr dirty="0" smtClean="0" sz="1150" spc="6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05">
                <a:solidFill>
                  <a:srgbClr val="231F20"/>
                </a:solidFill>
                <a:latin typeface="微軟正黑體"/>
                <a:cs typeface="微軟正黑體"/>
              </a:rPr>
              <a:t>Joint)、FSW(Friction</a:t>
            </a:r>
            <a:r>
              <a:rPr dirty="0" smtClean="0" sz="1150" spc="10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195">
                <a:solidFill>
                  <a:srgbClr val="231F20"/>
                </a:solidFill>
                <a:latin typeface="微軟正黑體"/>
                <a:cs typeface="微軟正黑體"/>
              </a:rPr>
              <a:t>Stir</a:t>
            </a:r>
            <a:r>
              <a:rPr dirty="0" smtClean="0" sz="1150" spc="19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75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dirty="0" smtClean="0" sz="1150" spc="30">
                <a:solidFill>
                  <a:srgbClr val="231F20"/>
                </a:solidFill>
                <a:latin typeface="微軟正黑體"/>
                <a:cs typeface="微軟正黑體"/>
              </a:rPr>
              <a:t>Welding)</a:t>
            </a:r>
            <a:endParaRPr sz="1150">
              <a:latin typeface="微軟正黑體"/>
              <a:cs typeface="微軟正黑體"/>
            </a:endParaRPr>
          </a:p>
          <a:p>
            <a:pPr algn="ctr" marL="0" marR="1270">
              <a:lnSpc>
                <a:spcPct val="100000"/>
              </a:lnSpc>
              <a:spcBef>
                <a:spcPts val="380"/>
              </a:spcBef>
            </a:pP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endParaRPr sz="1250">
              <a:latin typeface="標楷體"/>
              <a:cs typeface="標楷體"/>
            </a:endParaRPr>
          </a:p>
          <a:p>
            <a:pPr algn="just" marL="192405" marR="13335" indent="-180340">
              <a:lnSpc>
                <a:spcPct val="126000"/>
              </a:lnSpc>
            </a:pP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1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.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w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v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,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1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w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1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y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y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,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k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y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,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-2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10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-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f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y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q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.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6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95">
                <a:solidFill>
                  <a:srgbClr val="231F20"/>
                </a:solidFill>
                <a:latin typeface="標楷體"/>
                <a:cs typeface="標楷體"/>
              </a:rPr>
              <a:t>v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y</a:t>
            </a:r>
            <a:r>
              <a:rPr dirty="0" smtClean="0" sz="1250" spc="5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w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u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m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b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1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（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C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）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a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J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t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V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l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（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J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S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V</a:t>
            </a:r>
            <a:r>
              <a:rPr dirty="0" smtClean="0" sz="1250" spc="130">
                <a:solidFill>
                  <a:srgbClr val="231F20"/>
                </a:solidFill>
                <a:latin typeface="標楷體"/>
                <a:cs typeface="標楷體"/>
              </a:rPr>
              <a:t>）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k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d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o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n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i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g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h</a:t>
            </a:r>
            <a:r>
              <a:rPr dirty="0" smtClean="0" sz="1250" spc="28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p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e</a:t>
            </a:r>
            <a:r>
              <a:rPr dirty="0" smtClean="0" sz="1250" spc="85">
                <a:solidFill>
                  <a:srgbClr val="231F20"/>
                </a:solidFill>
                <a:latin typeface="標楷體"/>
                <a:cs typeface="標楷體"/>
              </a:rPr>
              <a:t>r</a:t>
            </a:r>
            <a:r>
              <a:rPr dirty="0" smtClean="0" sz="1250" spc="40">
                <a:solidFill>
                  <a:srgbClr val="231F20"/>
                </a:solidFill>
                <a:latin typeface="標楷體"/>
                <a:cs typeface="標楷體"/>
              </a:rPr>
              <a:t>-</a:t>
            </a:r>
            <a:endParaRPr sz="1250">
              <a:latin typeface="標楷體"/>
              <a:cs typeface="標楷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9996" y="2507145"/>
            <a:ext cx="3195002" cy="0"/>
          </a:xfrm>
          <a:custGeom>
            <a:avLst/>
            <a:gdLst/>
            <a:ahLst/>
            <a:cxnLst/>
            <a:rect l="l" t="t" r="r" b="b"/>
            <a:pathLst>
              <a:path w="3195002" h="0">
                <a:moveTo>
                  <a:pt x="0" y="0"/>
                </a:moveTo>
                <a:lnTo>
                  <a:pt x="3195002" y="0"/>
                </a:lnTo>
              </a:path>
            </a:pathLst>
          </a:custGeom>
          <a:ln w="36004">
            <a:solidFill>
              <a:srgbClr val="A72C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71850" y="2459594"/>
            <a:ext cx="97247" cy="96407"/>
          </a:xfrm>
          <a:custGeom>
            <a:avLst/>
            <a:gdLst/>
            <a:ahLst/>
            <a:cxnLst/>
            <a:rect l="l" t="t" r="r" b="b"/>
            <a:pathLst>
              <a:path w="97247" h="96407">
                <a:moveTo>
                  <a:pt x="59999" y="0"/>
                </a:moveTo>
                <a:lnTo>
                  <a:pt x="16472" y="12493"/>
                </a:lnTo>
                <a:lnTo>
                  <a:pt x="0" y="45449"/>
                </a:lnTo>
                <a:lnTo>
                  <a:pt x="2004" y="60351"/>
                </a:lnTo>
                <a:lnTo>
                  <a:pt x="27666" y="91559"/>
                </a:lnTo>
                <a:lnTo>
                  <a:pt x="48812" y="96407"/>
                </a:lnTo>
                <a:lnTo>
                  <a:pt x="63066" y="94294"/>
                </a:lnTo>
                <a:lnTo>
                  <a:pt x="75662" y="88370"/>
                </a:lnTo>
                <a:lnTo>
                  <a:pt x="85975" y="79261"/>
                </a:lnTo>
                <a:lnTo>
                  <a:pt x="93378" y="67594"/>
                </a:lnTo>
                <a:lnTo>
                  <a:pt x="97247" y="53993"/>
                </a:lnTo>
                <a:lnTo>
                  <a:pt x="95584" y="37869"/>
                </a:lnTo>
                <a:lnTo>
                  <a:pt x="90507" y="24096"/>
                </a:lnTo>
                <a:lnTo>
                  <a:pt x="82537" y="12985"/>
                </a:lnTo>
                <a:lnTo>
                  <a:pt x="72194" y="4849"/>
                </a:lnTo>
                <a:lnTo>
                  <a:pt x="59999" y="0"/>
                </a:lnTo>
                <a:close/>
              </a:path>
            </a:pathLst>
          </a:custGeom>
          <a:solidFill>
            <a:srgbClr val="A72C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03338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44714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392250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639785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90643" y="497999"/>
            <a:ext cx="965200" cy="241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90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500" spc="-21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500" spc="90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500" spc="-16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500" spc="9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500" spc="-16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500" spc="9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5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6924598"/>
          </a:xfrm>
          <a:custGeom>
            <a:avLst/>
            <a:gdLst/>
            <a:ahLst/>
            <a:cxnLst/>
            <a:rect l="l" t="t" r="r" b="b"/>
            <a:pathLst>
              <a:path w="0" h="6924598">
                <a:moveTo>
                  <a:pt x="0" y="0"/>
                </a:moveTo>
                <a:lnTo>
                  <a:pt x="0" y="6924598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00" y="1425668"/>
            <a:ext cx="2905125" cy="70046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諸如出色的焊接強度、焊接變形量小、毋須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使用填料金屬與保護氣體、不產生煙霧及焊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渣與光輻射、機械自動化操作焊接品質穩定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適合大量生產等多項優點，有效降低製造成</a:t>
            </a:r>
            <a:endParaRPr sz="1100">
              <a:latin typeface="細明體"/>
              <a:cs typeface="細明體"/>
            </a:endParaRPr>
          </a:p>
          <a:p>
            <a:pPr algn="just" marL="12700" marR="2324735">
              <a:lnSpc>
                <a:spcPct val="100000"/>
              </a:lnSpc>
              <a:spcBef>
                <a:spcPts val="60"/>
              </a:spcBef>
            </a:pP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本</a:t>
            </a:r>
            <a:r>
              <a:rPr dirty="0" smtClean="0" sz="550" spc="20">
                <a:solidFill>
                  <a:srgbClr val="231F20"/>
                </a:solidFill>
                <a:latin typeface="細明體"/>
                <a:cs typeface="細明體"/>
              </a:rPr>
              <a:t>4,12,13</a:t>
            </a: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baseline="-22727" sz="165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  <a:spcBef>
                <a:spcPts val="450"/>
              </a:spcBef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摩擦攪拌焊接法是將對接的鋁合金板並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排以夾具固定，旋轉中的攪拌器具(Tool)施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壓使前端探針插入兩鋁合金板間接縫處產生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攪拌，旋轉的主軸沿著接合面移動，同時攪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具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肩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部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施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予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軸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向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壓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力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與鋁合金板密切接觸摩擦產生焊接熱源，能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有效掌控接合鋁板的溫度分佈，焊接生成的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變形量小，摩擦使鋁合金塑性軟化，從攪拌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器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具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前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緣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1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迫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流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向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後</a:t>
            </a:r>
            <a:r>
              <a:rPr dirty="0" smtClean="0" sz="1100" spc="-45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緣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形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熱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塑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流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時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因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攪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器具的軸向施壓迫使流動的鋁合金塑料受擠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壓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而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密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形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同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單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一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八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摩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擦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攪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拌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過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程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含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括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貫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穿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期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期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3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 od)與拔出期(Pulling-up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Period)等三個階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段，接合後焊道表面留下攪拌器具旋轉橫移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的圓形痕跡，攪拌區擁有極佳的晶粒結構。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特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性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使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方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產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改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變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由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溫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化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溫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遠低於傳統鋁焊的電弧溫度，殘留應力與變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形量非常小，適合精準預製大尺寸鋁合金加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強板，有效縮短鋁製船舶建造時間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12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由於摩擦攪拌焊接的特殊優點，近年來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除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技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術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新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低建造成本，並開發適用現場組裝、修護的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5628" y="7727468"/>
            <a:ext cx="2905125" cy="712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39000"/>
              </a:lnSpc>
            </a:pP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可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攜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式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裝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備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將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此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修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艇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鎳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青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銅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車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葉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z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peller)，同時積極研發鋼鐵FSW技術，期盼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4053" y="1517395"/>
            <a:ext cx="2977197" cy="6226200"/>
          </a:xfrm>
          <a:custGeom>
            <a:avLst/>
            <a:gdLst/>
            <a:ahLst/>
            <a:cxnLst/>
            <a:rect l="l" t="t" r="r" b="b"/>
            <a:pathLst>
              <a:path w="2977197" h="6226200">
                <a:moveTo>
                  <a:pt x="0" y="0"/>
                </a:moveTo>
                <a:lnTo>
                  <a:pt x="0" y="6226200"/>
                </a:lnTo>
                <a:lnTo>
                  <a:pt x="2977197" y="6226200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19330" y="7358730"/>
            <a:ext cx="2406650" cy="177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47065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圖十九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鋁擠型材的擠壓成型製程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955" y="7540454"/>
            <a:ext cx="2756535" cy="14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4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z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x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8660" y="4299000"/>
            <a:ext cx="2807995" cy="2978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087955" y="3825830"/>
            <a:ext cx="2836545" cy="324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5085">
              <a:lnSpc>
                <a:spcPct val="100000"/>
              </a:lnSpc>
              <a:tabLst>
                <a:tab pos="680085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圖十八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80">
                <a:solidFill>
                  <a:srgbClr val="231F20"/>
                </a:solidFill>
                <a:latin typeface="細明體"/>
                <a:cs typeface="細明體"/>
              </a:rPr>
              <a:t>FSW磨擦攪拌焊接過程圖示說明</a:t>
            </a:r>
            <a:endParaRPr sz="1150">
              <a:latin typeface="細明體"/>
              <a:cs typeface="細明體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4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: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4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5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2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-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d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18660" y="1587602"/>
            <a:ext cx="2807995" cy="215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28656" y="4206595"/>
            <a:ext cx="2969996" cy="0"/>
          </a:xfrm>
          <a:custGeom>
            <a:avLst/>
            <a:gdLst/>
            <a:ahLst/>
            <a:cxnLst/>
            <a:rect l="l" t="t" r="r" b="b"/>
            <a:pathLst>
              <a:path w="2969996" h="0">
                <a:moveTo>
                  <a:pt x="0" y="0"/>
                </a:moveTo>
                <a:lnTo>
                  <a:pt x="2969996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87300" y="8506995"/>
            <a:ext cx="4871720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-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英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“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-45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”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簡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報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檔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9998" y="848940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0503" y="9384934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9354" y="1725193"/>
            <a:ext cx="2807993" cy="154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065333" y="1592999"/>
            <a:ext cx="2807995" cy="1891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10018" y="4490999"/>
            <a:ext cx="5888743" cy="231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44970" y="821104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643" y="8760194"/>
            <a:ext cx="4634230" cy="142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-4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4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6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F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S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v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e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3350" y="8719794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 h="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033" y="1511998"/>
          <a:ext cx="6122047" cy="7155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52"/>
                <a:gridCol w="3048609"/>
              </a:tblGrid>
              <a:tr h="286020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tabLst>
                          <a:tab pos="75755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圖二十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FSW接合鋁擠型材有效降低成本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algn="just" marL="665480" marR="93345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h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t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t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p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: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/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/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w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w</a:t>
                      </a:r>
                      <a:r>
                        <a:rPr dirty="0" smtClean="0" sz="85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w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.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n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s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r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p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.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o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r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g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/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S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h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i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p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_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P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r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o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d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u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c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t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i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o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n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_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P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a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n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e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l</a:t>
                      </a:r>
                      <a:r>
                        <a:rPr dirty="0" smtClean="0" sz="85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s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/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tabLst>
                          <a:tab pos="112839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圖二二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鋁合金的軍艦用途效益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88340" marR="122555" indent="-54610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903994">
                <a:tc gridSpan="2">
                  <a:txBody>
                    <a:bodyPr/>
                    <a:lstStyle/>
                    <a:p>
                      <a:pPr marL="1576070">
                        <a:lnSpc>
                          <a:spcPct val="100000"/>
                        </a:lnSpc>
                        <a:tabLst>
                          <a:tab pos="229044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圖二一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特殊的鋁擠型材用作甲板鑲嵌板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b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早日成功商業化進一步降低造艦成本</a:t>
                      </a:r>
                      <a:r>
                        <a:rPr dirty="0" smtClean="0" baseline="45454" sz="82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14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AA5454、AA5456、AA5383、AA5059鋁合金，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241676"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三、鋁擠型材應用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一般經過退火(Anneal)處理，需更高強度則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24413"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系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列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具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有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極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佳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洋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環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再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經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加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工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硬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化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處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理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熱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處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理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系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境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抗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腐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蝕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能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力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優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異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熔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接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狀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態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強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度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抗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腐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蝕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能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力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熔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接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狀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態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強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度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較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Welded</a:t>
                      </a:r>
                      <a:r>
                        <a:rPr dirty="0" smtClean="0" sz="1100" spc="9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Strength)，主要製成鋁合金板用作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×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系列低，需隔離防護避免與海水直接接觸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198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建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造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使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用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種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類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有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，主要用做製成各種複雜斷面形狀的鋁擠型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8260395"/>
            <a:ext cx="6147435" cy="774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330" marR="12700" indent="-342265">
              <a:lnSpc>
                <a:spcPct val="1176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-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-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6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15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  <a:p>
            <a:pPr marL="12700" marR="452120" indent="0">
              <a:lnSpc>
                <a:spcPct val="1176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f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y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_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x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_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3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4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9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3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9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3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4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1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998" y="8249399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09104" y="1592999"/>
            <a:ext cx="5901803" cy="243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01674" y="1511998"/>
          <a:ext cx="6122047" cy="667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333"/>
                <a:gridCol w="3056521"/>
              </a:tblGrid>
              <a:tr h="2995206">
                <a:tc gridSpan="2">
                  <a:txBody>
                    <a:bodyPr/>
                    <a:lstStyle/>
                    <a:p>
                      <a:pPr marL="1181735">
                        <a:lnSpc>
                          <a:spcPct val="100000"/>
                        </a:lnSpc>
                        <a:tabLst>
                          <a:tab pos="1896110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圖二三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海軍「迅海計劃」近岸巡邏艦的電腦模擬圖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x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_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3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4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9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3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9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3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4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1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成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品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u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u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</a:t>
                      </a:r>
                      <a:r>
                        <a:rPr dirty="0" smtClean="0" sz="1100" spc="2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u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1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baseline="45454" sz="825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15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應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用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於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由於航運界與軍方對於快速船艦的需求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肋材、甲板、桅杆、軌道、樓梯扶手與階梯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日增，加上環保議題發燒衝擊，為了達成輕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等用途，常見的有AA6005、AA6061、AA6082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量化設計目標，使得船用高性能鋁合金未來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鋁合金。鋁擠型製程是將長的鋁胚(Billet)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發展一片看好(如圖二二)。當前方興未艾的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切割成適當長度，送進擠壓機容器內，以加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濱海作戰艦發展風潮，也給予建軍規模小而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熱器預熱到400至500℃，液壓缸施予巨大壓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美的國家有著能與先進海軍並駕齊驅的發展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力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迫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使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胚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通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過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衝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模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得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到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所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需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斷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面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契機。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形狀(如圖十九)。應用鋁擠型肋材結合摩擦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年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月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日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報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載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國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軍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軍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史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館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舉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辦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攪拌焊接製造預製鋁合金加強板，具有減少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海上長城—海軍司令部特展」，其中展出研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焊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接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量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縮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短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製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作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時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間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降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低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成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本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等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優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點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發代號「迅海」的千噸級近岸巡邏艦電腦模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如圖二十)</a:t>
                      </a:r>
                      <a:r>
                        <a:rPr dirty="0" smtClean="0" baseline="45454" sz="82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16,17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擬圖，大膽採用WPC穿浪型雙胴體船設計(如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製作特殊三明治結構或輕重量具有加強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二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三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著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眼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利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用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吃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水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淺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速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等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優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點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材的鋁擠型鑲嵌板裝置於甲板使用，有效發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，快速進出漁港再整補以發動下一波攻擊，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揮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強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度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重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量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比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特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性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如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二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</a:t>
                      </a:r>
                      <a:r>
                        <a:rPr dirty="0" smtClean="0" sz="110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baseline="45454" sz="825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16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顯示海軍寄望建立「不對稱戰力」，建軍規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42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伍</a:t>
                      </a: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、</a:t>
                      </a: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結</a:t>
                      </a:r>
                      <a:r>
                        <a:rPr dirty="0" smtClean="0" sz="1450" spc="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語</a:t>
                      </a:r>
                      <a:endParaRPr sz="1450">
                        <a:latin typeface="Meiryo"/>
                        <a:cs typeface="Meiryo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39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劃朝小而精、小而強的目標籌建發展海上嚇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阻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武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力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以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滿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足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台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澎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防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衛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作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戰</a:t>
                      </a:r>
                      <a:r>
                        <a:rPr dirty="0" smtClean="0" sz="1100" spc="3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需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求</a:t>
                      </a:r>
                      <a:r>
                        <a:rPr dirty="0" smtClean="0" baseline="45454" sz="825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18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r>
                        <a:rPr dirty="0" smtClean="0" sz="110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迅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w="0"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84934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4970" y="821104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643" y="1425668"/>
            <a:ext cx="2905760" cy="7470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4604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艦欲達高航速性能、降低購艦成本與全壽期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操作維持費並兼顧環保，勢必依賴高性能鋁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合金，深切期盼我國掌握這股鋁合金發展契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機迎頭趕上，開創出一條屬於自己的路。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algn="just" marL="12700" marR="1985645">
              <a:lnSpc>
                <a:spcPct val="100000"/>
              </a:lnSpc>
            </a:pPr>
            <a:r>
              <a:rPr dirty="0" smtClean="0" sz="1100" spc="85">
                <a:solidFill>
                  <a:srgbClr val="231F20"/>
                </a:solidFill>
                <a:latin typeface="Meiryo"/>
                <a:cs typeface="Meiryo"/>
              </a:rPr>
              <a:t>＜參考資料＞</a:t>
            </a:r>
            <a:endParaRPr sz="1100">
              <a:latin typeface="Meiryo"/>
              <a:cs typeface="Meiryo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＞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  <a:hlinkClick r:id="rId2"/>
              </a:rPr>
              <a:t> http://blog.udn.com/iverson810/5879293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algn="just" marL="12700" marR="2590165">
              <a:lnSpc>
                <a:spcPct val="100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＞。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  <a:hlinkClick r:id="rId3"/>
              </a:rPr>
              <a:t>2.擷取自網址＜http://en.wikipedia.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org/wiki/USS_Independence_(LCS-2)＞。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source.org/archives/15/150204.htm＞。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q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Shipbuilding-Industry.cfm＞。</a:t>
            </a:r>
            <a:endParaRPr sz="1100">
              <a:latin typeface="細明體"/>
              <a:cs typeface="細明體"/>
            </a:endParaRPr>
          </a:p>
          <a:p>
            <a:pPr algn="just" marL="12700" marR="1524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Aluminum%20flowsheet.htm＞。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s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%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%</a:t>
            </a:r>
            <a:r>
              <a:rPr dirty="0" smtClean="0" sz="1100" spc="26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minium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%20alloy.pdf＞。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h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p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: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f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i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l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e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s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.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h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a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r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c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  <a:hlinkClick r:id="rId4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WeldableAluminumAllows.pdf＞。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5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structure.org/pdf/452-II.pdf＞。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-38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1.%20SNAME%20paper%202-04.pdf＞。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8972" y="1425668"/>
            <a:ext cx="2905760" cy="7237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: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.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w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k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  <a:hlinkClick r:id="rId5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dia.org/wiki/Arleigh_Burke_class_destr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 oyer＞。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5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minumnow.com/Downloads/AluminumNowAl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 star.ppt＞。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ctc.com/useruploads/file/publications/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FSWShipConstruction.pdf＞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英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司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Friction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Stir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Welding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for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Marine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Con-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 struction”簡報檔。</a:t>
            </a:r>
            <a:endParaRPr sz="1100">
              <a:latin typeface="細明體"/>
              <a:cs typeface="細明體"/>
            </a:endParaRPr>
          </a:p>
          <a:p>
            <a:pPr algn="just" marL="12700" marR="13970" indent="302260">
              <a:lnSpc>
                <a:spcPct val="139000"/>
              </a:lnSpc>
            </a:pP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h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t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t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p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: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/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/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w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w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w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.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n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s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r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p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.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o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r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g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/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S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h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i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p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_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P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  <a:hlinkClick r:id="rId6"/>
              </a:rPr>
              <a:t>r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040506_FSW_Overview.pdf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  <a:hlinkClick r:id="rId7"/>
              </a:rPr>
              <a:t>15.擷取自網址＜http://www.nsrp.org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downloads/061510_Aluminum_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Benefits_&amp;_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Advancements_for_Naval_Ships_Beavers_L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 amb.pdf＞。</a:t>
            </a:r>
            <a:endParaRPr sz="1100">
              <a:latin typeface="細明體"/>
              <a:cs typeface="細明體"/>
            </a:endParaRPr>
          </a:p>
          <a:p>
            <a:pPr algn="just" marL="12700" marR="14604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3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endParaRPr sz="1100">
              <a:latin typeface="細明體"/>
              <a:cs typeface="細明體"/>
            </a:endParaRPr>
          </a:p>
          <a:p>
            <a:pPr marL="314960" marR="13970" indent="-302895">
              <a:lnSpc>
                <a:spcPct val="139000"/>
              </a:lnSpc>
            </a:pP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_webinar.pdf＞。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endParaRPr sz="1100">
              <a:latin typeface="細明體"/>
              <a:cs typeface="細明體"/>
            </a:endParaRPr>
          </a:p>
          <a:p>
            <a:pPr algn="just" marL="12700" marR="13970">
              <a:lnSpc>
                <a:spcPct val="139000"/>
              </a:lnSpc>
            </a:pP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_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algn="just" marL="12700" marR="2590165">
              <a:lnSpc>
                <a:spcPct val="100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＞。</a:t>
            </a:r>
            <a:endParaRPr sz="1100">
              <a:latin typeface="細明體"/>
              <a:cs typeface="細明體"/>
            </a:endParaRPr>
          </a:p>
          <a:p>
            <a:pPr algn="just" marL="12700" marR="13335" indent="302260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擷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網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址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＜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: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x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edia.com/applenews/article/art_id/3242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9393/IssueID/20100412＞。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9417" y="8518080"/>
            <a:ext cx="100582" cy="1219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4280" y="2687993"/>
            <a:ext cx="0" cy="6201816"/>
          </a:xfrm>
          <a:custGeom>
            <a:avLst/>
            <a:gdLst/>
            <a:ahLst/>
            <a:cxnLst/>
            <a:rect l="l" t="t" r="r" b="b"/>
            <a:pathLst>
              <a:path w="0" h="6201816">
                <a:moveTo>
                  <a:pt x="0" y="0"/>
                </a:moveTo>
                <a:lnTo>
                  <a:pt x="0" y="6201816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00" y="9384912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0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300" y="817318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6650" y="1511985"/>
            <a:ext cx="5952350" cy="546201"/>
          </a:xfrm>
          <a:custGeom>
            <a:avLst/>
            <a:gdLst/>
            <a:ahLst/>
            <a:cxnLst/>
            <a:rect l="l" t="t" r="r" b="b"/>
            <a:pathLst>
              <a:path w="5952350" h="546201">
                <a:moveTo>
                  <a:pt x="0" y="546201"/>
                </a:moveTo>
                <a:lnTo>
                  <a:pt x="5952350" y="546201"/>
                </a:lnTo>
                <a:lnTo>
                  <a:pt x="5952350" y="0"/>
                </a:lnTo>
                <a:lnTo>
                  <a:pt x="0" y="0"/>
                </a:lnTo>
                <a:lnTo>
                  <a:pt x="0" y="546201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86650" y="1511998"/>
            <a:ext cx="5952350" cy="546188"/>
          </a:xfrm>
          <a:custGeom>
            <a:avLst/>
            <a:gdLst/>
            <a:ahLst/>
            <a:cxnLst/>
            <a:rect l="l" t="t" r="r" b="b"/>
            <a:pathLst>
              <a:path w="5952350" h="546188">
                <a:moveTo>
                  <a:pt x="0" y="0"/>
                </a:moveTo>
                <a:lnTo>
                  <a:pt x="0" y="546188"/>
                </a:lnTo>
                <a:lnTo>
                  <a:pt x="5952350" y="546188"/>
                </a:lnTo>
                <a:lnTo>
                  <a:pt x="5952350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96658" y="2426995"/>
            <a:ext cx="6120002" cy="6453809"/>
          </a:xfrm>
          <a:custGeom>
            <a:avLst/>
            <a:gdLst/>
            <a:ahLst/>
            <a:cxnLst/>
            <a:rect l="l" t="t" r="r" b="b"/>
            <a:pathLst>
              <a:path w="6120002" h="6453809">
                <a:moveTo>
                  <a:pt x="0" y="6453809"/>
                </a:moveTo>
                <a:lnTo>
                  <a:pt x="6120002" y="6453809"/>
                </a:lnTo>
                <a:lnTo>
                  <a:pt x="6120002" y="0"/>
                </a:lnTo>
                <a:lnTo>
                  <a:pt x="0" y="0"/>
                </a:lnTo>
                <a:lnTo>
                  <a:pt x="0" y="6453809"/>
                </a:lnTo>
                <a:close/>
              </a:path>
            </a:pathLst>
          </a:custGeom>
          <a:solidFill>
            <a:srgbClr val="FFFC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96658" y="2426995"/>
            <a:ext cx="6120003" cy="6453809"/>
          </a:xfrm>
          <a:custGeom>
            <a:avLst/>
            <a:gdLst/>
            <a:ahLst/>
            <a:cxnLst/>
            <a:rect l="l" t="t" r="r" b="b"/>
            <a:pathLst>
              <a:path w="6120003" h="6453809">
                <a:moveTo>
                  <a:pt x="0" y="0"/>
                </a:moveTo>
                <a:lnTo>
                  <a:pt x="0" y="6453809"/>
                </a:lnTo>
                <a:lnTo>
                  <a:pt x="6120003" y="6453809"/>
                </a:lnTo>
                <a:lnTo>
                  <a:pt x="6120003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524FA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2692298"/>
            <a:ext cx="4199661" cy="34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49652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372814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695968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019121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342283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665436" y="2276978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27955" y="1569411"/>
            <a:ext cx="5850255" cy="3571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937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050" spc="10">
                <a:solidFill>
                  <a:srgbClr val="231F20"/>
                </a:solidFill>
                <a:latin typeface="細明體"/>
                <a:cs typeface="細明體"/>
              </a:rPr>
              <a:t>者</a:t>
            </a:r>
            <a:r>
              <a:rPr dirty="0" smtClean="0" sz="1050" spc="10">
                <a:solidFill>
                  <a:srgbClr val="231F20"/>
                </a:solidFill>
                <a:latin typeface="細明體"/>
                <a:cs typeface="細明體"/>
              </a:rPr>
              <a:t>簡</a:t>
            </a:r>
            <a:r>
              <a:rPr dirty="0" smtClean="0" sz="1050" spc="10">
                <a:solidFill>
                  <a:srgbClr val="231F20"/>
                </a:solidFill>
                <a:latin typeface="細明體"/>
                <a:cs typeface="細明體"/>
              </a:rPr>
              <a:t>介</a:t>
            </a:r>
            <a:r>
              <a:rPr dirty="0" smtClean="0" sz="1050" spc="40">
                <a:solidFill>
                  <a:srgbClr val="231F20"/>
                </a:solidFill>
                <a:latin typeface="細明體"/>
                <a:cs typeface="細明體"/>
              </a:rPr>
              <a:t>：</a:t>
            </a:r>
            <a:endParaRPr sz="1050">
              <a:latin typeface="細明體"/>
              <a:cs typeface="細明體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3937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漢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生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正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理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工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院</a:t>
            </a:r>
            <a:r>
              <a:rPr dirty="0" smtClean="0" sz="1050" spc="-135">
                <a:solidFill>
                  <a:srgbClr val="231F20"/>
                </a:solidFill>
                <a:latin typeface="Meiryo"/>
                <a:cs typeface="Meiryo"/>
              </a:rPr>
              <a:t>7</a:t>
            </a:r>
            <a:r>
              <a:rPr dirty="0" smtClean="0" sz="1050" spc="-135">
                <a:solidFill>
                  <a:srgbClr val="231F20"/>
                </a:solidFill>
                <a:latin typeface="Meiryo"/>
                <a:cs typeface="Meiryo"/>
              </a:rPr>
              <a:t>6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船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系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現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台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灣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船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sz="1050">
              <a:latin typeface="Meiryo"/>
              <a:cs typeface="Meiryo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</a:pPr>
            <a:endParaRPr sz="1400"/>
          </a:p>
          <a:p>
            <a:pPr marL="52705">
              <a:lnSpc>
                <a:spcPct val="100000"/>
              </a:lnSpc>
            </a:pP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老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軍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艦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的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故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事</a:t>
            </a:r>
            <a:endParaRPr sz="1600">
              <a:latin typeface="細明體"/>
              <a:cs typeface="細明體"/>
            </a:endParaRPr>
          </a:p>
          <a:p>
            <a:pPr>
              <a:lnSpc>
                <a:spcPts val="1300"/>
              </a:lnSpc>
              <a:spcBef>
                <a:spcPts val="6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聯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勝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軍</a:t>
            </a:r>
            <a:r>
              <a:rPr dirty="0" smtClean="0" sz="1800" spc="320">
                <a:solidFill>
                  <a:srgbClr val="FFFFFF"/>
                </a:solidFill>
                <a:latin typeface="標楷體"/>
                <a:cs typeface="標楷體"/>
              </a:rPr>
              <a:t>艦</a:t>
            </a:r>
            <a:r>
              <a:rPr dirty="0" smtClean="0" sz="1800" spc="55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L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S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I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L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-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2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6</a:t>
            </a:r>
            <a:r>
              <a:rPr dirty="0" smtClean="0" sz="1800" spc="160">
                <a:solidFill>
                  <a:srgbClr val="FFFFFF"/>
                </a:solidFill>
                <a:latin typeface="標楷體"/>
                <a:cs typeface="標楷體"/>
              </a:rPr>
              <a:t>3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 algn="just" marL="21590" marR="12700" indent="302260">
              <a:lnSpc>
                <a:spcPct val="139500"/>
              </a:lnSpc>
            </a:pP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聯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勝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步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兵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登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陸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係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之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95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dirty="0" smtClean="0" sz="95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dirty="0" smtClean="0" sz="95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3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所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建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元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下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水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即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參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加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次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世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大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依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據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租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借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法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案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25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在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青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島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移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交</a:t>
            </a:r>
            <a:r>
              <a:rPr dirty="0" smtClean="0" baseline="2923" sz="1425" spc="75">
                <a:solidFill>
                  <a:srgbClr val="231F20"/>
                </a:solidFill>
                <a:latin typeface="Meiryo"/>
                <a:cs typeface="Meiryo"/>
              </a:rPr>
              <a:t>給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我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我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接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收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立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即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並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命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聯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勝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隸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屬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登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陸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隊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主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要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擔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任</a:t>
            </a:r>
            <a:r>
              <a:rPr dirty="0" smtClean="0" sz="950" spc="60">
                <a:solidFill>
                  <a:srgbClr val="231F20"/>
                </a:solidFill>
                <a:latin typeface="Meiryo"/>
                <a:cs typeface="Meiryo"/>
              </a:rPr>
              <a:t>人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員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 運輸任務，先後曾參加過多次戰役，其中較重要的戰役計有：</a:t>
            </a:r>
            <a:endParaRPr sz="950">
              <a:latin typeface="Meiryo"/>
              <a:cs typeface="Meiryo"/>
            </a:endParaRPr>
          </a:p>
          <a:p>
            <a:pPr marL="323850">
              <a:lnSpc>
                <a:spcPct val="100000"/>
              </a:lnSpc>
              <a:spcBef>
                <a:spcPts val="489"/>
              </a:spcBef>
            </a:pP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江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作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與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友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協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先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在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沙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市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郝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穴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兩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地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阻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截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共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協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助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駐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友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endParaRPr baseline="2923" sz="1425">
              <a:latin typeface="Meiryo"/>
              <a:cs typeface="Meiryo"/>
            </a:endParaRPr>
          </a:p>
          <a:p>
            <a:pPr marL="323850" marR="15240" indent="-302895">
              <a:lnSpc>
                <a:spcPts val="1630"/>
              </a:lnSpc>
              <a:spcBef>
                <a:spcPts val="75"/>
              </a:spcBef>
            </a:pP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，阻擊共軍渡江企圖。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長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江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圍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作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南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京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失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陷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駐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鎮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江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其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鎮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江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失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陷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奉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圍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endParaRPr baseline="2923" sz="1425">
              <a:latin typeface="Meiryo"/>
              <a:cs typeface="Meiryo"/>
            </a:endParaRPr>
          </a:p>
          <a:p>
            <a:pPr marL="21590">
              <a:lnSpc>
                <a:spcPct val="100000"/>
              </a:lnSpc>
              <a:spcBef>
                <a:spcPts val="325"/>
              </a:spcBef>
            </a:pP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沿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途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不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斷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與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兩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岸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及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正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在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渡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江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之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共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激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經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航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行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始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至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上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功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完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突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圍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所</a:t>
            </a:r>
            <a:endParaRPr baseline="2923" sz="1425">
              <a:latin typeface="Meiryo"/>
              <a:cs typeface="Meiryo"/>
            </a:endParaRPr>
          </a:p>
          <a:p>
            <a:pPr marL="21590" marR="13970">
              <a:lnSpc>
                <a:spcPct val="140400"/>
              </a:lnSpc>
            </a:pP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負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作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戰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任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務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較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輕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其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雷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達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移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裝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他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體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老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舊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不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堪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現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役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奉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除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役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sz="950" spc="35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2923" sz="1425" spc="60">
                <a:solidFill>
                  <a:srgbClr val="231F20"/>
                </a:solidFill>
                <a:latin typeface="Meiryo"/>
                <a:cs typeface="Meiryo"/>
              </a:rPr>
              <a:t> 材自老軍艦的故事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1991" y="5400001"/>
            <a:ext cx="5709319" cy="318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3088" y="1778956"/>
            <a:ext cx="0" cy="7110853"/>
          </a:xfrm>
          <a:custGeom>
            <a:avLst/>
            <a:gdLst/>
            <a:ahLst/>
            <a:cxnLst/>
            <a:rect l="l" t="t" r="r" b="b"/>
            <a:pathLst>
              <a:path w="0" h="7110853">
                <a:moveTo>
                  <a:pt x="0" y="0"/>
                </a:moveTo>
                <a:lnTo>
                  <a:pt x="0" y="7110853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84927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821097"/>
            <a:ext cx="7920355" cy="367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15747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19999" cy="1187996"/>
          </a:xfrm>
          <a:custGeom>
            <a:avLst/>
            <a:gdLst/>
            <a:ahLst/>
            <a:cxnLst/>
            <a:rect l="l" t="t" r="r" b="b"/>
            <a:pathLst>
              <a:path w="7919999" h="1187996">
                <a:moveTo>
                  <a:pt x="0" y="1187996"/>
                </a:moveTo>
                <a:lnTo>
                  <a:pt x="7919999" y="1187996"/>
                </a:lnTo>
                <a:lnTo>
                  <a:pt x="7919999" y="0"/>
                </a:lnTo>
                <a:lnTo>
                  <a:pt x="0" y="0"/>
                </a:lnTo>
                <a:lnTo>
                  <a:pt x="0" y="118799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09002" y="1628990"/>
            <a:ext cx="6120003" cy="7251814"/>
          </a:xfrm>
          <a:custGeom>
            <a:avLst/>
            <a:gdLst/>
            <a:ahLst/>
            <a:cxnLst/>
            <a:rect l="l" t="t" r="r" b="b"/>
            <a:pathLst>
              <a:path w="6120003" h="7251814">
                <a:moveTo>
                  <a:pt x="0" y="7251814"/>
                </a:moveTo>
                <a:lnTo>
                  <a:pt x="6120003" y="7251814"/>
                </a:lnTo>
                <a:lnTo>
                  <a:pt x="6120003" y="0"/>
                </a:lnTo>
                <a:lnTo>
                  <a:pt x="0" y="0"/>
                </a:lnTo>
                <a:lnTo>
                  <a:pt x="0" y="7251814"/>
                </a:lnTo>
                <a:close/>
              </a:path>
            </a:pathLst>
          </a:custGeom>
          <a:solidFill>
            <a:srgbClr val="FFFC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09002" y="1628990"/>
            <a:ext cx="6120003" cy="7251814"/>
          </a:xfrm>
          <a:custGeom>
            <a:avLst/>
            <a:gdLst/>
            <a:ahLst/>
            <a:cxnLst/>
            <a:rect l="l" t="t" r="r" b="b"/>
            <a:pathLst>
              <a:path w="6120003" h="7251814">
                <a:moveTo>
                  <a:pt x="0" y="0"/>
                </a:moveTo>
                <a:lnTo>
                  <a:pt x="0" y="7251814"/>
                </a:lnTo>
                <a:lnTo>
                  <a:pt x="6120003" y="7251814"/>
                </a:lnTo>
                <a:lnTo>
                  <a:pt x="6120003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524FA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981288"/>
            <a:ext cx="4203001" cy="34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52997" y="1511957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76159" y="1511957"/>
            <a:ext cx="268818" cy="266999"/>
          </a:xfrm>
          <a:custGeom>
            <a:avLst/>
            <a:gdLst/>
            <a:ahLst/>
            <a:cxnLst/>
            <a:rect l="l" t="t" r="r" b="b"/>
            <a:pathLst>
              <a:path w="268818" h="266999">
                <a:moveTo>
                  <a:pt x="0" y="266999"/>
                </a:moveTo>
                <a:lnTo>
                  <a:pt x="268818" y="266999"/>
                </a:lnTo>
                <a:lnTo>
                  <a:pt x="268818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99313" y="1511957"/>
            <a:ext cx="268818" cy="266999"/>
          </a:xfrm>
          <a:custGeom>
            <a:avLst/>
            <a:gdLst/>
            <a:ahLst/>
            <a:cxnLst/>
            <a:rect l="l" t="t" r="r" b="b"/>
            <a:pathLst>
              <a:path w="268818" h="266999">
                <a:moveTo>
                  <a:pt x="0" y="266999"/>
                </a:moveTo>
                <a:lnTo>
                  <a:pt x="268818" y="266999"/>
                </a:lnTo>
                <a:lnTo>
                  <a:pt x="268818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022466" y="1511956"/>
            <a:ext cx="268818" cy="266999"/>
          </a:xfrm>
          <a:custGeom>
            <a:avLst/>
            <a:gdLst/>
            <a:ahLst/>
            <a:cxnLst/>
            <a:rect l="l" t="t" r="r" b="b"/>
            <a:pathLst>
              <a:path w="268818" h="266999">
                <a:moveTo>
                  <a:pt x="0" y="266999"/>
                </a:moveTo>
                <a:lnTo>
                  <a:pt x="268818" y="266999"/>
                </a:lnTo>
                <a:lnTo>
                  <a:pt x="268818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45628" y="1511956"/>
            <a:ext cx="268818" cy="266999"/>
          </a:xfrm>
          <a:custGeom>
            <a:avLst/>
            <a:gdLst/>
            <a:ahLst/>
            <a:cxnLst/>
            <a:rect l="l" t="t" r="r" b="b"/>
            <a:pathLst>
              <a:path w="268818" h="266999">
                <a:moveTo>
                  <a:pt x="0" y="266999"/>
                </a:moveTo>
                <a:lnTo>
                  <a:pt x="268818" y="266999"/>
                </a:lnTo>
                <a:lnTo>
                  <a:pt x="268818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68782" y="1511956"/>
            <a:ext cx="268818" cy="266999"/>
          </a:xfrm>
          <a:custGeom>
            <a:avLst/>
            <a:gdLst/>
            <a:ahLst/>
            <a:cxnLst/>
            <a:rect l="l" t="t" r="r" b="b"/>
            <a:pathLst>
              <a:path w="268818" h="266999">
                <a:moveTo>
                  <a:pt x="0" y="266999"/>
                </a:moveTo>
                <a:lnTo>
                  <a:pt x="268818" y="266999"/>
                </a:lnTo>
                <a:lnTo>
                  <a:pt x="268818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31299" y="2440352"/>
            <a:ext cx="1995170" cy="6276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0480" marR="12700" indent="302260">
              <a:lnSpc>
                <a:spcPct val="127200"/>
              </a:lnSpc>
            </a:pP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凌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雲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委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託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台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灣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船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所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建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的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人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員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也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是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人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行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建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的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950" spc="8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艘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安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放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龍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骨</a:t>
            </a:r>
            <a:r>
              <a:rPr dirty="0" smtClean="0" baseline="2923" sz="1425" spc="89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前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總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長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志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上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主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水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典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禮</a:t>
            </a:r>
            <a:endParaRPr sz="950">
              <a:latin typeface="Meiryo"/>
              <a:cs typeface="Meiryo"/>
            </a:endParaRPr>
          </a:p>
          <a:p>
            <a:pPr algn="just" marL="30480" marR="13335">
              <a:lnSpc>
                <a:spcPct val="100000"/>
              </a:lnSpc>
              <a:spcBef>
                <a:spcPts val="340"/>
              </a:spcBef>
            </a:pP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命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名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雲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」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編</a:t>
            </a:r>
            <a:r>
              <a:rPr dirty="0" smtClean="0" baseline="2923" sz="1425" spc="157">
                <a:solidFill>
                  <a:srgbClr val="231F20"/>
                </a:solidFill>
                <a:latin typeface="Meiryo"/>
                <a:cs typeface="Meiryo"/>
              </a:rPr>
              <a:t>號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  <a:p>
            <a:pPr algn="just" marL="30480" marR="12700">
              <a:lnSpc>
                <a:spcPct val="127200"/>
              </a:lnSpc>
            </a:pP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同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舉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行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典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禮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9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日正式服勤。</a:t>
            </a:r>
            <a:endParaRPr baseline="2923" sz="1425">
              <a:latin typeface="Meiryo"/>
              <a:cs typeface="Meiryo"/>
            </a:endParaRPr>
          </a:p>
          <a:p>
            <a:pPr algn="just" marL="30480" marR="12700" indent="302260">
              <a:lnSpc>
                <a:spcPts val="1450"/>
              </a:lnSpc>
              <a:spcBef>
                <a:spcPts val="70"/>
              </a:spcBef>
            </a:pP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凌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雲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主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要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擔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負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外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島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駐</a:t>
            </a:r>
            <a:r>
              <a:rPr dirty="0" smtClean="0" sz="950" spc="-23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守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官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兵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接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及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物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任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務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在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endParaRPr sz="950">
              <a:latin typeface="Meiryo"/>
              <a:cs typeface="Meiryo"/>
            </a:endParaRPr>
          </a:p>
          <a:p>
            <a:pPr algn="just" marL="30480" marR="12700">
              <a:lnSpc>
                <a:spcPts val="1420"/>
              </a:lnSpc>
              <a:spcBef>
                <a:spcPts val="50"/>
              </a:spcBef>
            </a:pP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服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勤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長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達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個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歷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經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任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長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曾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執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補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專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演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訓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及</a:t>
            </a:r>
            <a:endParaRPr sz="950">
              <a:latin typeface="Meiryo"/>
              <a:cs typeface="Meiryo"/>
            </a:endParaRPr>
          </a:p>
          <a:p>
            <a:pPr algn="just" marL="30480" marR="12700">
              <a:lnSpc>
                <a:spcPts val="1450"/>
              </a:lnSpc>
              <a:spcBef>
                <a:spcPts val="35"/>
              </a:spcBef>
            </a:pP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救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難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等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項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任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務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日功成除役。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取材自老軍艦的故</a:t>
            </a:r>
            <a:r>
              <a:rPr dirty="0" smtClean="0" baseline="2923" sz="1425" spc="44">
                <a:solidFill>
                  <a:srgbClr val="231F20"/>
                </a:solidFill>
                <a:latin typeface="Meiryo"/>
                <a:cs typeface="Meiryo"/>
              </a:rPr>
              <a:t> 事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endParaRPr sz="800"/>
          </a:p>
          <a:p>
            <a:pPr algn="just" marL="12700" marR="20955">
              <a:lnSpc>
                <a:spcPct val="100000"/>
              </a:lnSpc>
            </a:pP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萬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安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軍</a:t>
            </a:r>
            <a:r>
              <a:rPr dirty="0" smtClean="0" sz="1800" spc="320">
                <a:solidFill>
                  <a:srgbClr val="FFFFFF"/>
                </a:solidFill>
                <a:latin typeface="標楷體"/>
                <a:cs typeface="標楷體"/>
              </a:rPr>
              <a:t>艦</a:t>
            </a:r>
            <a:r>
              <a:rPr dirty="0" smtClean="0" sz="1800" spc="55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A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P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-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5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2</a:t>
            </a:r>
            <a:r>
              <a:rPr dirty="0" smtClean="0" sz="1800" spc="160">
                <a:solidFill>
                  <a:srgbClr val="FFFFFF"/>
                </a:solidFill>
                <a:latin typeface="標楷體"/>
                <a:cs typeface="標楷體"/>
              </a:rPr>
              <a:t>3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/>
          </a:p>
          <a:p>
            <a:pPr algn="just" marL="30480" marR="12700" indent="302260">
              <a:lnSpc>
                <a:spcPct val="127200"/>
              </a:lnSpc>
            </a:pP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萬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安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交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通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船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923" sz="1425" spc="-359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10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基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外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島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人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員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物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補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需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求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部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負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責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建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宜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勤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部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劉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玉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光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代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表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造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船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公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簽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約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4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安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放</a:t>
            </a:r>
            <a:r>
              <a:rPr dirty="0" smtClean="0" baseline="2923" sz="1425" spc="97">
                <a:solidFill>
                  <a:srgbClr val="231F20"/>
                </a:solidFill>
                <a:latin typeface="Meiryo"/>
                <a:cs typeface="Meiryo"/>
              </a:rPr>
              <a:t>龍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骨</a:t>
            </a:r>
            <a:endParaRPr baseline="2923" sz="1425">
              <a:latin typeface="Meiryo"/>
              <a:cs typeface="Meiryo"/>
            </a:endParaRPr>
          </a:p>
          <a:p>
            <a:pPr algn="just" marL="30480" marR="12700">
              <a:lnSpc>
                <a:spcPct val="127200"/>
              </a:lnSpc>
            </a:pP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總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鄒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堅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上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主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持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下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水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典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禮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142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7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舉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行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上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測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試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950" spc="75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由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副</a:t>
            </a:r>
            <a:r>
              <a:rPr dirty="0" smtClean="0" baseline="2923" sz="1425" spc="150">
                <a:solidFill>
                  <a:srgbClr val="231F20"/>
                </a:solidFill>
                <a:latin typeface="Meiryo"/>
                <a:cs typeface="Meiryo"/>
              </a:rPr>
              <a:t>總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司</a:t>
            </a:r>
            <a:r>
              <a:rPr dirty="0" smtClean="0" baseline="2923" sz="1425" spc="22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林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蟄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生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將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主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持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命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名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禮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命名為萬安軍艦。編號</a:t>
            </a:r>
            <a:r>
              <a:rPr dirty="0" smtClean="0" baseline="2923" sz="1425" spc="6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AP-523</a:t>
            </a:r>
            <a:r>
              <a:rPr dirty="0" smtClean="0" sz="9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號</a:t>
            </a:r>
            <a:endParaRPr baseline="2923" sz="1425">
              <a:latin typeface="Meiryo"/>
              <a:cs typeface="Meiryo"/>
            </a:endParaRPr>
          </a:p>
          <a:p>
            <a:pPr algn="just" marL="30480" marR="12700">
              <a:lnSpc>
                <a:spcPts val="1450"/>
              </a:lnSpc>
              <a:spcBef>
                <a:spcPts val="70"/>
              </a:spcBef>
            </a:pP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成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隸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屬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勤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務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隊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負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責</a:t>
            </a:r>
            <a:r>
              <a:rPr dirty="0" smtClean="0" sz="950" spc="70">
                <a:solidFill>
                  <a:srgbClr val="231F20"/>
                </a:solidFill>
                <a:latin typeface="Meiryo"/>
                <a:cs typeface="Meiryo"/>
              </a:rPr>
              <a:t>外</a:t>
            </a:r>
            <a:r>
              <a:rPr dirty="0" smtClean="0" sz="950" spc="45">
                <a:solidFill>
                  <a:srgbClr val="231F20"/>
                </a:solidFill>
                <a:latin typeface="Meiryo"/>
                <a:cs typeface="Meiryo"/>
              </a:rPr>
              <a:t>島</a:t>
            </a:r>
            <a:r>
              <a:rPr dirty="0" smtClean="0" sz="950" spc="40">
                <a:solidFill>
                  <a:srgbClr val="231F20"/>
                </a:solidFill>
                <a:latin typeface="Meiryo"/>
                <a:cs typeface="Meiryo"/>
              </a:rPr>
              <a:t> 人員物資運補任務。</a:t>
            </a:r>
            <a:endParaRPr sz="950">
              <a:latin typeface="Meiryo"/>
              <a:cs typeface="Meiryo"/>
            </a:endParaRPr>
          </a:p>
          <a:p>
            <a:pPr algn="just" marL="30480" marR="12700" indent="302260">
              <a:lnSpc>
                <a:spcPts val="1450"/>
              </a:lnSpc>
              <a:spcBef>
                <a:spcPts val="30"/>
              </a:spcBef>
            </a:pP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該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因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損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嚴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重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，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於</a:t>
            </a:r>
            <a:r>
              <a:rPr dirty="0" smtClean="0" baseline="2923" sz="1425" spc="187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923" sz="1425" spc="-359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sz="950" spc="10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sz="950" spc="2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9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950" spc="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950" spc="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除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役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sz="950" spc="45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材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老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baseline="2923" sz="1425" spc="112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baseline="2923" sz="1425" spc="67">
                <a:solidFill>
                  <a:srgbClr val="231F20"/>
                </a:solidFill>
                <a:latin typeface="Meiryo"/>
                <a:cs typeface="Meiryo"/>
              </a:rPr>
              <a:t>的</a:t>
            </a:r>
            <a:r>
              <a:rPr dirty="0" smtClean="0" baseline="2923" sz="1425" spc="52">
                <a:solidFill>
                  <a:srgbClr val="231F20"/>
                </a:solidFill>
                <a:latin typeface="Meiryo"/>
                <a:cs typeface="Meiryo"/>
              </a:rPr>
              <a:t> 故事</a:t>
            </a:r>
            <a:r>
              <a:rPr dirty="0" smtClean="0" sz="950" spc="15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1299" y="1521157"/>
            <a:ext cx="1986280" cy="758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2705">
              <a:lnSpc>
                <a:spcPct val="100000"/>
              </a:lnSpc>
            </a:pP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老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軍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艦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的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故</a:t>
            </a:r>
            <a:r>
              <a:rPr dirty="0" smtClean="0" sz="1600" spc="12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dirty="0" smtClean="0" sz="1600" spc="15">
                <a:solidFill>
                  <a:srgbClr val="FFFFFF"/>
                </a:solidFill>
                <a:latin typeface="細明體"/>
                <a:cs typeface="細明體"/>
              </a:rPr>
              <a:t>事</a:t>
            </a:r>
            <a:endParaRPr sz="1600">
              <a:latin typeface="細明體"/>
              <a:cs typeface="細明體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凌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雲</a:t>
            </a:r>
            <a:r>
              <a:rPr dirty="0" smtClean="0" sz="1800" spc="265">
                <a:solidFill>
                  <a:srgbClr val="FFFFFF"/>
                </a:solidFill>
                <a:latin typeface="標楷體"/>
                <a:cs typeface="標楷體"/>
              </a:rPr>
              <a:t>軍</a:t>
            </a:r>
            <a:r>
              <a:rPr dirty="0" smtClean="0" sz="1800" spc="320">
                <a:solidFill>
                  <a:srgbClr val="FFFFFF"/>
                </a:solidFill>
                <a:latin typeface="標楷體"/>
                <a:cs typeface="標楷體"/>
              </a:rPr>
              <a:t>艦</a:t>
            </a:r>
            <a:r>
              <a:rPr dirty="0" smtClean="0" sz="1800" spc="55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A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P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-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5</a:t>
            </a:r>
            <a:r>
              <a:rPr dirty="0" smtClean="0" sz="1800" spc="105">
                <a:solidFill>
                  <a:srgbClr val="FFFFFF"/>
                </a:solidFill>
                <a:latin typeface="標楷體"/>
                <a:cs typeface="標楷體"/>
              </a:rPr>
              <a:t>2</a:t>
            </a:r>
            <a:r>
              <a:rPr dirty="0" smtClean="0" sz="1800" spc="160">
                <a:solidFill>
                  <a:srgbClr val="FFFFFF"/>
                </a:solidFill>
                <a:latin typeface="標楷體"/>
                <a:cs typeface="標楷體"/>
              </a:rPr>
              <a:t>2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309996"/>
            <a:ext cx="4203001" cy="34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102651" y="2521656"/>
            <a:ext cx="3779999" cy="2531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02651" y="5831995"/>
            <a:ext cx="3775072" cy="2526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6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4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300" y="817323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956" y="8769193"/>
            <a:ext cx="5553075" cy="142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850" spc="-2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與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8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0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8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7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9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9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3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5662" y="8728798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 h="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4913" y="1511998"/>
          <a:ext cx="6107303" cy="7164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492"/>
                <a:gridCol w="3055810"/>
              </a:tblGrid>
              <a:tr h="4392002">
                <a:tc gridSpan="2"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endParaRPr sz="1250">
                        <a:latin typeface="標楷體"/>
                        <a:cs typeface="標楷體"/>
                      </a:endParaRPr>
                    </a:p>
                    <a:p>
                      <a:pPr algn="just" marL="431800" marR="251460" indent="-180340">
                        <a:lnSpc>
                          <a:spcPct val="126000"/>
                        </a:lnSpc>
                        <a:buClr>
                          <a:srgbClr val="231F20"/>
                        </a:buClr>
                        <a:buFont typeface=""/>
                        <a:buAutoNum type="arabicPeriod" startAt="2"/>
                        <a:tabLst>
                          <a:tab pos="434975" algn="l"/>
                        </a:tabLst>
                      </a:pP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x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-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-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2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3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5</a:t>
                      </a:r>
                      <a:endParaRPr sz="1250">
                        <a:latin typeface="標楷體"/>
                        <a:cs typeface="標楷體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6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×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endParaRPr sz="1250">
                        <a:latin typeface="標楷體"/>
                        <a:cs typeface="標楷體"/>
                      </a:endParaRPr>
                    </a:p>
                    <a:p>
                      <a:pPr algn="just" marL="431800" marR="248920" indent="-180340">
                        <a:lnSpc>
                          <a:spcPct val="126000"/>
                        </a:lnSpc>
                        <a:buClr>
                          <a:srgbClr val="231F20"/>
                        </a:buClr>
                        <a:buFont typeface=""/>
                        <a:buAutoNum type="arabicPeriod" startAt="3"/>
                        <a:tabLst>
                          <a:tab pos="440690" algn="l"/>
                        </a:tabLst>
                      </a:pP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1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9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7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0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x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2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-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17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9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j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6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endParaRPr sz="1250">
                        <a:latin typeface="標楷體"/>
                        <a:cs typeface="標楷體"/>
                      </a:endParaRPr>
                    </a:p>
                    <a:p>
                      <a:pPr algn="just" marL="431800" marR="251460" indent="-180340">
                        <a:lnSpc>
                          <a:spcPct val="126000"/>
                        </a:lnSpc>
                        <a:buClr>
                          <a:srgbClr val="231F20"/>
                        </a:buClr>
                        <a:buFont typeface=""/>
                        <a:buAutoNum type="arabicPeriod" startAt="3"/>
                        <a:tabLst>
                          <a:tab pos="440690" algn="l"/>
                        </a:tabLst>
                      </a:pP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1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9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9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0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1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6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q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y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5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3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8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3</a:t>
                      </a:r>
                      <a:r>
                        <a:rPr dirty="0" smtClean="0" sz="1250" spc="15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5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0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5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9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w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f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o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v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c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-28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m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t</a:t>
                      </a:r>
                      <a:r>
                        <a:rPr dirty="0" smtClean="0" sz="1250" spc="5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-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r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14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s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h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p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b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u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l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d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i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n</a:t>
                      </a:r>
                      <a:r>
                        <a:rPr dirty="0" smtClean="0" sz="1250" spc="4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g</a:t>
                      </a:r>
                      <a:r>
                        <a:rPr dirty="0" smtClean="0" sz="1250" spc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.</a:t>
                      </a:r>
                      <a:endParaRPr sz="1250">
                        <a:latin typeface="標楷體"/>
                        <a:cs typeface="標楷體"/>
                      </a:endParaRPr>
                    </a:p>
                  </a:txBody>
                  <a:tcPr marL="0" marR="0" marB="0" marT="0">
                    <a:solidFill>
                      <a:srgbClr val="D4EFF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壹</a:t>
                      </a: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、</a:t>
                      </a:r>
                      <a:r>
                        <a:rPr dirty="0" smtClean="0" sz="1450" spc="5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前</a:t>
                      </a:r>
                      <a:r>
                        <a:rPr dirty="0" smtClean="0" sz="1450" spc="0">
                          <a:solidFill>
                            <a:srgbClr val="ED1651"/>
                          </a:solidFill>
                          <a:latin typeface="Meiryo"/>
                          <a:cs typeface="Meiryo"/>
                        </a:rPr>
                        <a:t>言</a:t>
                      </a:r>
                      <a:endParaRPr sz="1450">
                        <a:latin typeface="Meiryo"/>
                        <a:cs typeface="Meiryo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39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號」穿浪型雙胴體船從福建平潭島成功首航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台中港，海峽號係購自加拿大海灣渡輪公司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華達海運公司所屬往返於台中、澎湖間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B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y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7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前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身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是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年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由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世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界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知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的客貨兩用鋁合金製雙胴體船海洋拉拉號，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澳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洲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廠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建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造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成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全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製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2010年8月8日下午自澎湖返航，行經彰化外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型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雙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胴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－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「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」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渡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輪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海遭風浪襲擊，船艏嚴重破損船身進水失去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97.22米寬26.6米，裝置4部噴水推進器，可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動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力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多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名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乘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客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飽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受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驚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嚇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如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-45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搭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載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乘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客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7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名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汽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車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輛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最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大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載</a:t>
                      </a:r>
                      <a:r>
                        <a:rPr dirty="0" smtClean="0" sz="1100" spc="6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重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2004年海洋拉拉號由新加坡船廠建造完成售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7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噸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速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可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達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節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如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未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來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營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予西班牙，2008年華達海運公司自西班牙購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狀況值得觀察</a:t>
                      </a:r>
                      <a:r>
                        <a:rPr dirty="0" smtClean="0" baseline="45454" sz="82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入，事故發生後監察院也介入調查，「鋁合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近年來由於鋁合金技術進展逐漸改善鋁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金製雙胴體船是否適合於台灣海峽航行？」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合金造艦成本，影響美海軍於21世紀初推動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2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引發廣泛討論。2011年11月30日大陸「海峽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自1980年代後最大規模的鋁合金造艦計畫。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7147801"/>
          </a:xfrm>
          <a:custGeom>
            <a:avLst/>
            <a:gdLst/>
            <a:ahLst/>
            <a:cxnLst/>
            <a:rect l="l" t="t" r="r" b="b"/>
            <a:pathLst>
              <a:path w="0" h="7147801">
                <a:moveTo>
                  <a:pt x="0" y="0"/>
                </a:moveTo>
                <a:lnTo>
                  <a:pt x="0" y="7147801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84931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4970" y="821103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6789667"/>
            <a:ext cx="2905760" cy="1877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39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阿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馬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州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摩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比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爾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市(Alabama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Mobile)舉行美海軍史上第一艘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三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胴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體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戰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－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獨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立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濱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戰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典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禮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以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金打造，營造出幾近神盾驅逐艦飛行甲板兩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倍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巨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飛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操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直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升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機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無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台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恐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戰美海軍提出建造55艘新一代濱海作戰艦建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5628" y="1425667"/>
            <a:ext cx="2905760" cy="7237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39000"/>
              </a:lnSpc>
            </a:pP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需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求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以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洛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克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希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德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馬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丁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司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首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團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隊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提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出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半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滑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航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單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體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(Semi-Planing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Monohull)LCS濱海作戰艦與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通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動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力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司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2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領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銜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團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體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多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任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務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能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戰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雀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屏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選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其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簽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約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細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部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設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2005年10月14日美海軍與GD團隊簽約建造獨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立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濱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戰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廠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安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放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龍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命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禮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正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式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名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 為LCS-2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USS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Independence，歷經測試驗證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缺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改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移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交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收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役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打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胴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體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身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長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呎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米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寬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呎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米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，吃水13呎(3.96米)，滿載排水量2784噸，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極速45節。三胴體船型較傳統單船體船型大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幅降低興波阻力適合高速航行，比較獨立號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與LM團隊建造的LCS-1自由號(船體使用鋼材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層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高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速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航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照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片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觀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察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艏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艉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波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浪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流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即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可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獲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印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證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三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四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獨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立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主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機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馬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力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較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由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足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足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減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少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匹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馬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力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極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節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燃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料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成本與降低廢氣排放相當可觀，船型設計與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量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化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月23日美海軍與LM團隊簽訂LCS-3建造合約(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由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相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設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放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命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名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為沃斯堡號(LCS-3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USS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Fort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Worth)。2009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當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也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團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新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簽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訂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LCS-4建造合約，採用與LCS-2獨立號相同設</a:t>
            </a:r>
            <a:endParaRPr sz="1100">
              <a:latin typeface="細明體"/>
              <a:cs typeface="細明體"/>
            </a:endParaRPr>
          </a:p>
          <a:p>
            <a:pPr algn="just" marL="12700" marR="2476500">
              <a:lnSpc>
                <a:spcPct val="100000"/>
              </a:lnSpc>
              <a:spcBef>
                <a:spcPts val="60"/>
              </a:spcBef>
            </a:pP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dirty="0" smtClean="0" sz="550" spc="20">
                <a:solidFill>
                  <a:srgbClr val="231F20"/>
                </a:solidFill>
                <a:latin typeface="細明體"/>
                <a:cs typeface="細明體"/>
              </a:rPr>
              <a:t>2,3</a:t>
            </a: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baseline="-22727" sz="1650">
              <a:latin typeface="細明體"/>
              <a:cs typeface="細明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7046" y="1517395"/>
            <a:ext cx="2977197" cy="5309997"/>
          </a:xfrm>
          <a:custGeom>
            <a:avLst/>
            <a:gdLst/>
            <a:ahLst/>
            <a:cxnLst/>
            <a:rect l="l" t="t" r="r" b="b"/>
            <a:pathLst>
              <a:path w="2977197" h="5309997">
                <a:moveTo>
                  <a:pt x="0" y="0"/>
                </a:moveTo>
                <a:lnTo>
                  <a:pt x="0" y="5309997"/>
                </a:lnTo>
                <a:lnTo>
                  <a:pt x="2977197" y="5309997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62643" y="4505129"/>
            <a:ext cx="2869565" cy="4641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090">
              <a:lnSpc>
                <a:spcPct val="100000"/>
              </a:lnSpc>
              <a:tabLst>
                <a:tab pos="561340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圖一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事故發生前後的海洋拉拉號照片</a:t>
            </a:r>
            <a:endParaRPr sz="1150">
              <a:latin typeface="細明體"/>
              <a:cs typeface="細明體"/>
            </a:endParaRPr>
          </a:p>
          <a:p>
            <a:pPr marL="588645" marR="12700" indent="-576580">
              <a:lnSpc>
                <a:spcPts val="1100"/>
              </a:lnSpc>
              <a:spcBef>
                <a:spcPts val="20"/>
              </a:spcBef>
            </a:pP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4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2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5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7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7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4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mtClean="0" sz="850" spc="-3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2650" y="1598422"/>
            <a:ext cx="2807994" cy="2815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82650" y="5068798"/>
            <a:ext cx="2807994" cy="131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32143" y="6458129"/>
            <a:ext cx="1930400" cy="177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88315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圖二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海峽號高速雙胴體船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643" y="6639855"/>
            <a:ext cx="2402205" cy="14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4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4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: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b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g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8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1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5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8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7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9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9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3338" y="5014493"/>
            <a:ext cx="2988005" cy="0"/>
          </a:xfrm>
          <a:custGeom>
            <a:avLst/>
            <a:gdLst/>
            <a:ahLst/>
            <a:cxnLst/>
            <a:rect l="l" t="t" r="r" b="b"/>
            <a:pathLst>
              <a:path w="2988005" h="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88187" y="8730194"/>
            <a:ext cx="368617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_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_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(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-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2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)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5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4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0887" y="871259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5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2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8693" y="1593004"/>
            <a:ext cx="2807994" cy="1813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083894" y="1592999"/>
            <a:ext cx="2807989" cy="1813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18693" y="3945310"/>
            <a:ext cx="2807994" cy="1813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083894" y="4034192"/>
            <a:ext cx="2807989" cy="1724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99998" y="1511998"/>
          <a:ext cx="6122047" cy="737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009"/>
                <a:gridCol w="3054845"/>
              </a:tblGrid>
              <a:tr h="2349004"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tabLst>
                          <a:tab pos="47561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圖三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高速航行的LCS-2獨立號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algn="ctr" marR="958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k</a:t>
                      </a:r>
                      <a:r>
                        <a:rPr dirty="0" smtClean="0" sz="85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y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v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3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7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7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7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tabLst>
                          <a:tab pos="58102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圖四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速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行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自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由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濱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作</a:t>
                      </a:r>
                      <a:r>
                        <a:rPr dirty="0" smtClean="0" sz="1150" spc="-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戰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艦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80720" marR="95885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資料來源</a:t>
                      </a:r>
                      <a:r>
                        <a:rPr dirty="0" smtClean="0" sz="85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http://flick</a:t>
                      </a:r>
                      <a:r>
                        <a:rPr dirty="0" smtClean="0" sz="85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r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.com/photos/lockheedmartin/273663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16992">
                <a:tc rowSpan="2">
                  <a:txBody>
                    <a:bodyPr/>
                    <a:lstStyle/>
                    <a:p>
                      <a:pPr marL="593725" marR="106045" indent="-504190">
                        <a:lnSpc>
                          <a:spcPct val="101400"/>
                        </a:lnSpc>
                        <a:tabLst>
                          <a:tab pos="62674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五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	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速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行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中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西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太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平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洋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快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車</a:t>
                      </a:r>
                      <a:r>
                        <a:rPr dirty="0" smtClean="0" sz="1150" spc="-4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semi-SWATH雙胴體船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65480" marR="106680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資料來源</a:t>
                      </a:r>
                      <a:r>
                        <a:rPr dirty="0" smtClean="0" sz="85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http://ww</a:t>
                      </a:r>
                      <a:r>
                        <a:rPr dirty="0" smtClean="0" sz="85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.navsource.o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r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g/archives/09/77/09774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57220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965" marR="95250" indent="-504190">
                        <a:lnSpc>
                          <a:spcPct val="101400"/>
                        </a:lnSpc>
                        <a:tabLst>
                          <a:tab pos="62928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六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	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資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企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業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先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鋒</a:t>
                      </a:r>
                      <a:r>
                        <a:rPr dirty="0" smtClean="0" sz="1150" spc="-4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(TSV-1X)靠泊特寫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80720" marR="95885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h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t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t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p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: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w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w</a:t>
                      </a:r>
                      <a:r>
                        <a:rPr dirty="0" smtClean="0" sz="85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w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.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n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a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v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s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o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u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r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c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e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.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o</a:t>
                      </a:r>
                      <a:r>
                        <a:rPr dirty="0" smtClean="0" sz="85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r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g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a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r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c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h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i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v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e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s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0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9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4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6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/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0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9</a:t>
                      </a:r>
                      <a:r>
                        <a:rPr dirty="0" smtClean="0" sz="85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4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9"/>
                        </a:rPr>
                        <a:t>6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76683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自2001年起美海軍先後租借以鋁合金打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美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軍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陸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戰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隊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陸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軍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使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用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家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廠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商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於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7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造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西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太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平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洋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快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車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7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6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18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00" spc="6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年7月提出設計建議案，2008年1月31日美國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雙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胴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穿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防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部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宣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佈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U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B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B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g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等</a:t>
                      </a:r>
                      <a:r>
                        <a:rPr dirty="0" smtClean="0" sz="1100" spc="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家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雙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胴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資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企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業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4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J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4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廠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簽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約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行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初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步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設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計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y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29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</a:t>
                      </a:r>
                      <a:r>
                        <a:rPr dirty="0" smtClean="0" sz="1100" spc="4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u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先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鋒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00" spc="2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褐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雨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sign)，2008年11月13日美軍決定採用Semi-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燕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號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-27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擔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負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運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兵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任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務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行</a:t>
                      </a:r>
                      <a:r>
                        <a:rPr dirty="0" smtClean="0" sz="1100" spc="1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戰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術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雙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胴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型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設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計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由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專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精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打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造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00" spc="3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測評(如圖五、圖六)，參與各項演習、第二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高速雙胴體船的AUSTAL造船廠獲得建造合約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次伊拉克戰爭與卡崔娜颶風人道救援任務表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，開發長103米可載運700噸物資，航速35節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現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優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異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美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國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防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部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決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定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推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動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J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J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00" spc="-434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t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航程可達1200浬的鋁合金製JHSV，經過為期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193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High</a:t>
                      </a:r>
                      <a:r>
                        <a:rPr dirty="0" smtClean="0" sz="110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Speed</a:t>
                      </a:r>
                      <a:r>
                        <a:rPr dirty="0" smtClean="0" sz="110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0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Vessel)高速運輸艦造艦計畫供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10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12個月的精心設計，2009年12月AUSTAL船廠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B="0" marT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6928192"/>
          </a:xfrm>
          <a:custGeom>
            <a:avLst/>
            <a:gdLst/>
            <a:ahLst/>
            <a:cxnLst/>
            <a:rect l="l" t="t" r="r" b="b"/>
            <a:pathLst>
              <a:path w="0" h="6928192">
                <a:moveTo>
                  <a:pt x="0" y="0"/>
                </a:moveTo>
                <a:lnTo>
                  <a:pt x="0" y="6928192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84930"/>
            <a:ext cx="202247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baseline="2645" sz="1575" spc="15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dirty="0" smtClean="0" baseline="2645" sz="1575" spc="60">
                <a:solidFill>
                  <a:srgbClr val="231F20"/>
                </a:solidFill>
                <a:latin typeface="Meiryo"/>
                <a:cs typeface="Meiryo"/>
              </a:rPr>
              <a:t>	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4970" y="821101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425666"/>
            <a:ext cx="2905125" cy="1877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39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獲得美軍批准許可開工建造首艘JHSV，2010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放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骨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下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舉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命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名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典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禮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正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式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名</a:t>
            </a:r>
            <a:r>
              <a:rPr dirty="0" smtClean="0" sz="1100" spc="155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先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鋒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預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估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初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交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付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應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已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超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過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百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歷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史，在21世紀打造未來艦隊繼續倚重鋁合金</a:t>
            </a:r>
            <a:endParaRPr sz="1100">
              <a:latin typeface="細明體"/>
              <a:cs typeface="細明體"/>
            </a:endParaRPr>
          </a:p>
          <a:p>
            <a:pPr algn="just" marL="12700" marR="1397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，近年來船用鋁合金在材料、焊接與製造技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術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等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方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面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長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足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步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值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得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一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步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深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入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認</a:t>
            </a:r>
            <a:r>
              <a:rPr dirty="0" smtClean="0" sz="1100" spc="10">
                <a:solidFill>
                  <a:srgbClr val="231F20"/>
                </a:solidFill>
                <a:latin typeface="細明體"/>
                <a:cs typeface="細明體"/>
              </a:rPr>
              <a:t>識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3477476"/>
            <a:ext cx="2904490" cy="4944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873250">
              <a:lnSpc>
                <a:spcPct val="100000"/>
              </a:lnSpc>
            </a:pP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貳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合</a:t>
            </a:r>
            <a:r>
              <a:rPr dirty="0" smtClean="0" sz="1450" spc="100">
                <a:solidFill>
                  <a:srgbClr val="ED1651"/>
                </a:solidFill>
                <a:latin typeface="Meiryo"/>
                <a:cs typeface="Meiryo"/>
              </a:rPr>
              <a:t>金</a:t>
            </a:r>
            <a:endParaRPr sz="1450">
              <a:latin typeface="Meiryo"/>
              <a:cs typeface="Meiryo"/>
            </a:endParaRPr>
          </a:p>
          <a:p>
            <a:pPr algn="just" marL="12700" marR="12700" indent="302260">
              <a:lnSpc>
                <a:spcPct val="139000"/>
              </a:lnSpc>
              <a:spcBef>
                <a:spcPts val="384"/>
              </a:spcBef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鋁的化學符號是Al，原子序為13，鋁以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礬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土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x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型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式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儲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存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於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地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殼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藏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量佔7.57％，是一種含有豐富氧化鋁的礦石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。將開採出的鋁礬土先經精煉過程轉化成白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色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末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氧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化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七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endParaRPr sz="1100">
              <a:latin typeface="細明體"/>
              <a:cs typeface="細明體"/>
            </a:endParaRPr>
          </a:p>
          <a:p>
            <a:pPr algn="just" marL="12700" marR="1397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，氧化鋁再經過通以大量電流的電解還原冶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煉過程製成鋁，這是鋁價居高不下的主因。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依不同用途將冶煉製成的鋁送入熔爐內，和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其他元素精密混合形成各類型鋁合金，倒入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模型製成鋁錠，再視應用目的進一步採用鑄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造、軋製、鍛造、衝壓、或擠壓等方法加工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成形(如圖八)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密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彈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性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係</a:t>
            </a:r>
            <a:r>
              <a:rPr dirty="0" smtClean="0" sz="1100" spc="130">
                <a:solidFill>
                  <a:srgbClr val="231F20"/>
                </a:solidFill>
                <a:latin typeface="細明體"/>
                <a:cs typeface="細明體"/>
              </a:rPr>
              <a:t>數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1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只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鋼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鐵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高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量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比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、易於加工處理、非磁性等多項優點，用作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結構用途使用則太軟，需添加其他元素製成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合金以改善強度，主要添加的合金元素種類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銅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錳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鎂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鋅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Z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矽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概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分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鍛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3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鑄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628" y="6162045"/>
            <a:ext cx="2905125" cy="2279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00000"/>
              </a:lnSpc>
            </a:pP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業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鍛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，國際上採用四位數編碼將鍛造鋁合金分類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為1、2、3、4、5、6、7、8等系列(如圖九)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70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70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70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系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純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主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系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6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3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3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系列鋁合金主要的添加元素為鎂(Mg)，採加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 工硬化(Work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Hardening)方式處理，鋁合金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編號後連接破折號與字母H及3位數字表示冷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處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理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種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類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例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；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650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3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algn="just" marL="12700" marR="13970">
              <a:lnSpc>
                <a:spcPct val="100000"/>
              </a:lnSpc>
            </a:pPr>
            <a:r>
              <a:rPr dirty="0" smtClean="0" sz="1100" spc="63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系列鋁合金的主要添加元素為鎂、矽，採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7406" y="1517395"/>
            <a:ext cx="2977197" cy="4606201"/>
          </a:xfrm>
          <a:custGeom>
            <a:avLst/>
            <a:gdLst/>
            <a:ahLst/>
            <a:cxnLst/>
            <a:rect l="l" t="t" r="r" b="b"/>
            <a:pathLst>
              <a:path w="2977197" h="4606201">
                <a:moveTo>
                  <a:pt x="0" y="0"/>
                </a:moveTo>
                <a:lnTo>
                  <a:pt x="0" y="4606201"/>
                </a:lnTo>
                <a:lnTo>
                  <a:pt x="2977197" y="4606201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91299" y="3275727"/>
            <a:ext cx="2869565" cy="4641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090">
              <a:lnSpc>
                <a:spcPct val="100000"/>
              </a:lnSpc>
              <a:tabLst>
                <a:tab pos="561340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圖七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鋁礬土經精煉過程轉化為氧化鋁</a:t>
            </a:r>
            <a:endParaRPr sz="1150">
              <a:latin typeface="細明體"/>
              <a:cs typeface="細明體"/>
            </a:endParaRPr>
          </a:p>
          <a:p>
            <a:pPr marL="588645" marR="12700" indent="-576580">
              <a:lnSpc>
                <a:spcPts val="1100"/>
              </a:lnSpc>
              <a:spcBef>
                <a:spcPts val="20"/>
              </a:spcBef>
            </a:pP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85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4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4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%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-3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1299" y="5406274"/>
            <a:ext cx="2868930" cy="357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16255" marR="12700" indent="-504190">
              <a:lnSpc>
                <a:spcPct val="101400"/>
              </a:lnSpc>
              <a:tabLst>
                <a:tab pos="515620" algn="l"/>
              </a:tabLst>
            </a:pP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八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氧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化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經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過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電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解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還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原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冶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煉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過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程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製</a:t>
            </a:r>
            <a:r>
              <a:rPr dirty="0" smtClean="0" sz="1150" spc="85">
                <a:solidFill>
                  <a:srgbClr val="231F20"/>
                </a:solidFill>
                <a:latin typeface="細明體"/>
                <a:cs typeface="細明體"/>
              </a:rPr>
              <a:t> 成鋁與鋁合金的加工製程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1299" y="5758148"/>
            <a:ext cx="2869565" cy="292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88645" marR="12700" indent="-576580">
              <a:lnSpc>
                <a:spcPct val="107800"/>
              </a:lnSpc>
            </a:pP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85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85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4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4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850" spc="7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%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-3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1996" y="3821391"/>
            <a:ext cx="2988005" cy="0"/>
          </a:xfrm>
          <a:custGeom>
            <a:avLst/>
            <a:gdLst/>
            <a:ahLst/>
            <a:cxnLst/>
            <a:rect l="l" t="t" r="r" b="b"/>
            <a:pathLst>
              <a:path w="2988005" h="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122000" y="1610322"/>
            <a:ext cx="2807995" cy="1566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122000" y="3905999"/>
            <a:ext cx="2807995" cy="1403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8187" y="8533391"/>
            <a:ext cx="6142990" cy="447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00355" indent="-28829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52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b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q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-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v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-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-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-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endParaRPr sz="85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  <a:spcBef>
                <a:spcPts val="180"/>
              </a:spcBef>
            </a:pP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-5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-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0</a:t>
            </a:r>
            <a:r>
              <a:rPr dirty="0" smtClean="0" sz="850" spc="-1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0887" y="8492997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6920598"/>
          </a:xfrm>
          <a:custGeom>
            <a:avLst/>
            <a:gdLst/>
            <a:ahLst/>
            <a:cxnLst/>
            <a:rect l="l" t="t" r="r" b="b"/>
            <a:pathLst>
              <a:path w="0" h="6920598">
                <a:moveTo>
                  <a:pt x="0" y="0"/>
                </a:moveTo>
                <a:lnTo>
                  <a:pt x="0" y="6920598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00" y="9384915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2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644" y="5864464"/>
            <a:ext cx="2905125" cy="712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熱處理(Heat-Treatable)方式，破折號後的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代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熱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理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類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最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，例如AA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6061-T6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6,7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644" y="6751051"/>
            <a:ext cx="2905760" cy="1681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參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美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海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軍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合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金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艦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用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發</a:t>
            </a:r>
            <a:r>
              <a:rPr dirty="0" smtClean="0" sz="1450" spc="100">
                <a:solidFill>
                  <a:srgbClr val="ED1651"/>
                </a:solidFill>
                <a:latin typeface="Meiryo"/>
                <a:cs typeface="Meiryo"/>
              </a:rPr>
              <a:t>展</a:t>
            </a:r>
            <a:endParaRPr sz="1450">
              <a:latin typeface="Meiryo"/>
              <a:cs typeface="Meiryo"/>
            </a:endParaRPr>
          </a:p>
          <a:p>
            <a:pPr algn="just" marL="12700" marR="12700" indent="302260">
              <a:lnSpc>
                <a:spcPct val="139000"/>
              </a:lnSpc>
              <a:spcBef>
                <a:spcPts val="384"/>
              </a:spcBef>
            </a:pP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美海軍艦艇採用鋁可追溯至19世紀末，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首先於緬因號戰艦的魚雷快艇上試用鋁製甲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板支柱、插座、甲板燈光座等裝具，但迅速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發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最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終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仍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換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鋼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鐵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製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品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BIW(Bath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Iron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Works)貝斯造船廠為美海軍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設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建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魚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雷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快</a:t>
            </a:r>
            <a:r>
              <a:rPr dirty="0" smtClean="0" sz="1100" spc="140">
                <a:solidFill>
                  <a:srgbClr val="231F20"/>
                </a:solidFill>
                <a:latin typeface="細明體"/>
                <a:cs typeface="細明體"/>
              </a:rPr>
              <a:t>艇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1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8972" y="1425666"/>
            <a:ext cx="2905760" cy="70046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39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率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製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室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(Aluminum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Deckhouse)，卻遭逢嚴重腐蝕問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題，此後鋁未再用於結構使用長達40年之久</a:t>
            </a:r>
            <a:endParaRPr sz="1100">
              <a:latin typeface="細明體"/>
              <a:cs typeface="細明體"/>
            </a:endParaRPr>
          </a:p>
          <a:p>
            <a:pPr algn="just" marL="12700" marR="14604">
              <a:lnSpc>
                <a:spcPct val="139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。1930年代美海軍展開鋁合金用於艦艇的腐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蝕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問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題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研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究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自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起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服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役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-43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endParaRPr sz="1100">
              <a:latin typeface="細明體"/>
              <a:cs typeface="細明體"/>
            </a:endParaRPr>
          </a:p>
          <a:p>
            <a:pPr algn="just" marL="12700" marR="12700">
              <a:lnSpc>
                <a:spcPct val="139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室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製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配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裝厚鋼板防禦炸彈碎片，並以鉚釘接合於鋼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鐵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肋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室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仍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混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使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鋼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鐵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一半的甲板室側面與甲板使用鉚接鋁板，橫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向肋骨加強板使用焊接鋼鐵。1948年DD-927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Mitscher級驅逐艦採用完全鋁焊的鋁製甲板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室與橫向肋骨。1955年DD-931薛曼級驅逐艦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合金製作橫向肋骨甲板室，由於受到局部彎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曲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及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屬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低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導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致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肋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骨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發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龜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裂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亞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當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斯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飛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彈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9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9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-44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c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使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-3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代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建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橫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向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肋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骨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室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卻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在開孔處與索具固定樁附近發生鋁合金剝落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 現象(Exfoliation)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7,8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鋼鐵船身與鋁合金上層結構無法以電焊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方式接合，以往使用鉚釘接合，但連接部分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易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會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產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隙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縫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2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兩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屬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電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位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差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肇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電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流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Corrosion)(如圖十)，1970年代初杜邦公司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與美海軍合作使用爆炸焊接技術(Explosion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Welding/EXW，如圖十一)將鋼鐵與鋁合金結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395" y="1517395"/>
            <a:ext cx="2977210" cy="4363199"/>
          </a:xfrm>
          <a:custGeom>
            <a:avLst/>
            <a:gdLst/>
            <a:ahLst/>
            <a:cxnLst/>
            <a:rect l="l" t="t" r="r" b="b"/>
            <a:pathLst>
              <a:path w="2977210" h="4363199">
                <a:moveTo>
                  <a:pt x="0" y="0"/>
                </a:moveTo>
                <a:lnTo>
                  <a:pt x="0" y="4363199"/>
                </a:lnTo>
                <a:lnTo>
                  <a:pt x="2977210" y="4363199"/>
                </a:lnTo>
                <a:lnTo>
                  <a:pt x="2977210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50300" y="5210727"/>
            <a:ext cx="2869565" cy="603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61340">
              <a:lnSpc>
                <a:spcPct val="100000"/>
              </a:lnSpc>
              <a:tabLst>
                <a:tab pos="1037590" algn="l"/>
              </a:tabLst>
            </a:pP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圖九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鋁合金的分類表示</a:t>
            </a:r>
            <a:endParaRPr sz="1150">
              <a:latin typeface="細明體"/>
              <a:cs typeface="細明體"/>
            </a:endParaRPr>
          </a:p>
          <a:p>
            <a:pPr algn="just" marL="588645" marR="12700" indent="-576580">
              <a:lnSpc>
                <a:spcPts val="1100"/>
              </a:lnSpc>
              <a:spcBef>
                <a:spcPts val="20"/>
              </a:spcBef>
            </a:pPr>
            <a:r>
              <a:rPr dirty="0" smtClean="0" sz="850" spc="13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13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13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13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13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1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9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0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~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v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8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8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8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9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9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9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4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#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0003" y="1592999"/>
            <a:ext cx="2807995" cy="170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90003" y="3361196"/>
            <a:ext cx="2807995" cy="1755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85865" y="8503002"/>
            <a:ext cx="5983605" cy="469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f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f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%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-5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-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j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-4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-4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r>
              <a:rPr dirty="0" smtClean="0" baseline="3267" sz="1275" spc="15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4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5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2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-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8563" y="8485402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7176808"/>
          </a:xfrm>
          <a:custGeom>
            <a:avLst/>
            <a:gdLst/>
            <a:ahLst/>
            <a:cxnLst/>
            <a:rect l="l" t="t" r="r" b="b"/>
            <a:pathLst>
              <a:path w="0" h="7176808">
                <a:moveTo>
                  <a:pt x="0" y="0"/>
                </a:moveTo>
                <a:lnTo>
                  <a:pt x="0" y="7176808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77338"/>
            <a:ext cx="166370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201" y="9384930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4970" y="821101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8333" y="1593481"/>
            <a:ext cx="2807994" cy="1592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22000" y="3913200"/>
            <a:ext cx="2807995" cy="1831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22000" y="6588004"/>
            <a:ext cx="2807995" cy="1487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299" y="1425666"/>
            <a:ext cx="5090160" cy="7498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197100">
              <a:lnSpc>
                <a:spcPct val="139000"/>
              </a:lnSpc>
            </a:pP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發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出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換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頭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取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代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往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鉚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釘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接合方式(如圖十二)，成功消弭隙縫，使油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漆塗層得以有效控制電流腐蝕，並減輕結構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量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以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J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轉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換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頭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做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建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質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層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主要材料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314960">
              <a:lnSpc>
                <a:spcPct val="100000"/>
              </a:lnSpc>
              <a:tabLst>
                <a:tab pos="2630805" algn="l"/>
              </a:tabLst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日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endParaRPr sz="1100">
              <a:latin typeface="細明體"/>
              <a:cs typeface="細明體"/>
            </a:endParaRPr>
          </a:p>
          <a:p>
            <a:pPr algn="just" marL="12700" marR="2197735">
              <a:lnSpc>
                <a:spcPct val="139000"/>
              </a:lnSpc>
            </a:pP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Belknap號巡洋艦與CV-67甘迺迪號航空母艦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於西西里外海演習時發生碰撞，造成巡洋艦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上燃油起火釀成鋁質上層結構焚毀的嚴重意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外事件，帶給美海軍極大震撼。1982年英阿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福克蘭島戰役中，英國皇家海軍最精銳的42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型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雪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菲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爾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不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幸於5月4日慘遭阿根廷空軍超級軍旗式戰機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發射法製飛魚飛彈擊中，鋁質上層結構引發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猛烈火勢熔毀並產生致命濃煙的駭人景象令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人印象深刻(如圖十三)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2197100" indent="302260">
              <a:lnSpc>
                <a:spcPct val="139000"/>
              </a:lnSpc>
            </a:pP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此外1970年代美海軍建造服役的DD-963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史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普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魯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恩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斯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派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巡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防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代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役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提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羅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神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盾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巡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洋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均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發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質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層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疲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勞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龜</a:t>
            </a:r>
            <a:r>
              <a:rPr dirty="0" smtClean="0" sz="1100" spc="150">
                <a:solidFill>
                  <a:srgbClr val="231F20"/>
                </a:solidFill>
                <a:latin typeface="細明體"/>
                <a:cs typeface="細明體"/>
              </a:rPr>
              <a:t>裂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10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7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四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令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深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感困擾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2197735" indent="30226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有鑒於上述慘痛教訓與經驗美海軍展開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檢討，1984年海上系統司令部(NAVSEA)發出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設計指導，要求發展勃克級神盾驅逐艦捨棄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慣用的鋁質上層結構設計改採全鋼構設計，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1991年7月4日首艘神盾驅逐艦DDG-51勃克號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26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B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軍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服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役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層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構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採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內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傾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斜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匿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蹤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設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計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改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善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達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反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截面積信號，除傾斜式鋁合金桅杆外上層結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algn="just" marL="13335" marR="1270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y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b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1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%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2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-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0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4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f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0887" y="8741612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030332" y="1511998"/>
          <a:ext cx="2993390" cy="7154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7197"/>
              </a:tblGrid>
              <a:tr h="2320201">
                <a:tc>
                  <a:txBody>
                    <a:bodyPr/>
                    <a:lstStyle/>
                    <a:p>
                      <a:pPr marL="574040" marR="52069" indent="-504190">
                        <a:lnSpc>
                          <a:spcPct val="101400"/>
                        </a:lnSpc>
                        <a:tabLst>
                          <a:tab pos="573405" algn="l"/>
                        </a:tabLst>
                      </a:pP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十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鋼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鐵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鉚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釘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接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部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分</a:t>
                      </a:r>
                      <a:r>
                        <a:rPr dirty="0" smtClean="0" sz="1150" spc="7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易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產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生腐蝕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4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5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-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4">
                      <a:solidFill>
                        <a:srgbClr val="231F20"/>
                      </a:solidFill>
                      <a:prstDash val="solid"/>
                    </a:lnL>
                    <a:lnR w="10794">
                      <a:solidFill>
                        <a:srgbClr val="231F20"/>
                      </a:solidFill>
                      <a:prstDash val="solid"/>
                    </a:lnR>
                    <a:lnT w="10794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81998">
                <a:tc>
                  <a:txBody>
                    <a:bodyPr/>
                    <a:lstStyle/>
                    <a:p>
                      <a:pPr marL="701675" marR="67945" indent="-648335">
                        <a:lnSpc>
                          <a:spcPct val="101400"/>
                        </a:lnSpc>
                        <a:tabLst>
                          <a:tab pos="686435" algn="l"/>
                        </a:tabLst>
                      </a:pP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十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爆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炸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焊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接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過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程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x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r>
                        <a:rPr dirty="0" smtClean="0" sz="1150" spc="4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</a:t>
                      </a:r>
                      <a:r>
                        <a:rPr dirty="0" smtClean="0" sz="1150" spc="-5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l</a:t>
                      </a:r>
                      <a:r>
                        <a:rPr dirty="0" smtClean="0" sz="1150" spc="-2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ing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Process)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29285" marR="67945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h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p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: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y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b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h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u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e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4">
                      <a:solidFill>
                        <a:srgbClr val="231F20"/>
                      </a:solidFill>
                      <a:prstDash val="solid"/>
                    </a:lnL>
                    <a:lnR w="1079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141994"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tabLst>
                          <a:tab pos="1197610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圖十二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STJ結構轉換接頭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29285" marR="67945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h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p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: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.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d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y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n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i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e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i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l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s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.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d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b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c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h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u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r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e</a:t>
                      </a:r>
                      <a:r>
                        <a:rPr dirty="0" smtClean="0" sz="85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s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4">
                      <a:solidFill>
                        <a:srgbClr val="231F20"/>
                      </a:solidFill>
                      <a:prstDash val="solid"/>
                    </a:lnL>
                    <a:lnR w="1079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4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7155002"/>
          </a:xfrm>
          <a:custGeom>
            <a:avLst/>
            <a:gdLst/>
            <a:ahLst/>
            <a:cxnLst/>
            <a:rect l="l" t="t" r="r" b="b"/>
            <a:pathLst>
              <a:path w="0" h="7155002">
                <a:moveTo>
                  <a:pt x="0" y="0"/>
                </a:moveTo>
                <a:lnTo>
                  <a:pt x="0" y="7155002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學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術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雙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刊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四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十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卷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第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後</a:t>
            </a:r>
            <a:r>
              <a:rPr dirty="0" smtClean="0" sz="1200" spc="-16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勤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dirty="0" smtClean="0" sz="1200" spc="-125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dirty="0" smtClean="0" sz="1200" spc="95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6555668"/>
            <a:ext cx="2903220" cy="1178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構採用全鋼構打造，雖然提升戰損存活力卻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導致重心偏高，仍需採用補償燃油壓載系統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(Compensated</a:t>
            </a:r>
            <a:r>
              <a:rPr dirty="0" smtClean="0" sz="1100" spc="2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Fuel</a:t>
            </a:r>
            <a:r>
              <a:rPr dirty="0" smtClean="0" sz="1100" spc="2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Ballast</a:t>
            </a:r>
            <a:r>
              <a:rPr dirty="0" smtClean="0" sz="1100" spc="2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System)維持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穩度恆定，一度使得鋁合金在美海軍造艦發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展上受挫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7,10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7908345"/>
            <a:ext cx="2903855" cy="7493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肆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艦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用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鋁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合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金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發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展</a:t>
            </a:r>
            <a:r>
              <a:rPr dirty="0" smtClean="0" sz="1450" spc="150">
                <a:solidFill>
                  <a:srgbClr val="ED1651"/>
                </a:solidFill>
                <a:latin typeface="Meiryo"/>
                <a:cs typeface="Meiryo"/>
              </a:rPr>
              <a:t>趨</a:t>
            </a:r>
            <a:r>
              <a:rPr dirty="0" smtClean="0" sz="1450" spc="100">
                <a:solidFill>
                  <a:srgbClr val="ED1651"/>
                </a:solidFill>
                <a:latin typeface="Meiryo"/>
                <a:cs typeface="Meiryo"/>
              </a:rPr>
              <a:t>勢</a:t>
            </a:r>
            <a:endParaRPr sz="1450">
              <a:latin typeface="Meiryo"/>
              <a:cs typeface="Meiryo"/>
            </a:endParaRPr>
          </a:p>
          <a:p>
            <a:pPr>
              <a:lnSpc>
                <a:spcPts val="1100"/>
              </a:lnSpc>
              <a:spcBef>
                <a:spcPts val="24"/>
              </a:spcBef>
            </a:pPr>
            <a:endParaRPr sz="1100"/>
          </a:p>
          <a:p>
            <a:pPr marL="314960">
              <a:lnSpc>
                <a:spcPct val="100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一、鋁合金改良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1954年向美國鋁業協會(American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Alu-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5628" y="1425668"/>
            <a:ext cx="2905125" cy="7237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39000"/>
              </a:lnSpc>
            </a:pP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minum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Association/AAA)註冊的AA5083鋁合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金，不僅廣受造船業歡迎，而且泛用於其他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業界。普受歡迎的AA5083鋁合金係奠基於出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色的強度、抗腐蝕性、焊接性及易於取得的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利基上，廣為跨洋航行的郵輪所採用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12700" indent="302260">
              <a:lnSpc>
                <a:spcPct val="139000"/>
              </a:lnSpc>
            </a:pP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晚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近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改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良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獲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得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重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突</a:t>
            </a:r>
            <a:r>
              <a:rPr dirty="0" smtClean="0" sz="1100" spc="165">
                <a:solidFill>
                  <a:srgbClr val="231F20"/>
                </a:solidFill>
                <a:latin typeface="細明體"/>
                <a:cs typeface="細明體"/>
              </a:rPr>
              <a:t>破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1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法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業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司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登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記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註</a:t>
            </a:r>
            <a:r>
              <a:rPr dirty="0" smtClean="0" sz="1100" spc="-4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冊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A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改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良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包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括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後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伏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-42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(Post-Weld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Yield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Strength)至少增加15％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、疲勞強度(Fatigue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Strength)增加10％、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抗腐蝕性改善，其他性能如可塑性、彎曲、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切割、焊接性等特性與AA5083鋁合金不相上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下，上述改良使得AA5383鋁合金對於欲建造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更大更快速的鋁合金船舶設計師與造船廠而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言極具吸引力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algn="just" marL="12700" marR="13335" indent="302260">
              <a:lnSpc>
                <a:spcPct val="139000"/>
              </a:lnSpc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業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公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向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業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協會登記註冊AA5059鋁合金，別名稱為Alu-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star，其強度大幅超越AA5083鋁合金，包括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焊接前降伏強度(Yield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0">
                <a:solidFill>
                  <a:srgbClr val="231F20"/>
                </a:solidFill>
                <a:latin typeface="細明體"/>
                <a:cs typeface="細明體"/>
              </a:rPr>
              <a:t>Strength)增加26％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拉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9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254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增加20％，焊接後降伏強度增加28％、抗拉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增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％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作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船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業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界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專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先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材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料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以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添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分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為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鎂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7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635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algn="just" marL="12700" marR="13970">
              <a:lnSpc>
                <a:spcPct val="100000"/>
              </a:lnSpc>
            </a:pPr>
            <a:r>
              <a:rPr dirty="0" smtClean="0" sz="1100" spc="670">
                <a:solidFill>
                  <a:srgbClr val="231F20"/>
                </a:solidFill>
                <a:latin typeface="細明體"/>
                <a:cs typeface="細明體"/>
              </a:rPr>
              <a:t>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系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鎂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具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有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優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越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20">
                <a:solidFill>
                  <a:srgbClr val="231F20"/>
                </a:solidFill>
                <a:latin typeface="細明體"/>
                <a:cs typeface="細明體"/>
              </a:rPr>
              <a:t>特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性</a:t>
            </a:r>
            <a:endParaRPr sz="1100">
              <a:latin typeface="細明體"/>
              <a:cs typeface="細明體"/>
            </a:endParaRPr>
          </a:p>
          <a:p>
            <a:pPr algn="just" marL="12700" marR="1397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，最適合船舶使用，鋁、鎂金屬元素形成的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化合粒子提供海運所需的適切強度。理論上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增加鎂含量會提升強度，然而當鎂含量增加</a:t>
            </a:r>
            <a:r>
              <a:rPr dirty="0" smtClean="0" sz="1100" spc="80">
                <a:solidFill>
                  <a:srgbClr val="231F20"/>
                </a:solidFill>
                <a:latin typeface="細明體"/>
                <a:cs typeface="細明體"/>
              </a:rPr>
              <a:t> 超過4％，鋁-鎂合金的抗腐蝕性將逐漸降低</a:t>
            </a:r>
            <a:endParaRPr sz="1100">
              <a:latin typeface="細明體"/>
              <a:cs typeface="細明體"/>
            </a:endParaRPr>
          </a:p>
          <a:p>
            <a:pPr algn="just" marL="12700" marR="13335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，此現象發生於鎂含量愈高，鋁鎂金屬元素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化合粒子在晶粒邊界(Grain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Boundaries)易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395" y="1511668"/>
            <a:ext cx="2977210" cy="5070932"/>
          </a:xfrm>
          <a:custGeom>
            <a:avLst/>
            <a:gdLst/>
            <a:ahLst/>
            <a:cxnLst/>
            <a:rect l="l" t="t" r="r" b="b"/>
            <a:pathLst>
              <a:path w="2977210" h="5070932">
                <a:moveTo>
                  <a:pt x="0" y="0"/>
                </a:moveTo>
                <a:lnTo>
                  <a:pt x="0" y="5070932"/>
                </a:lnTo>
                <a:lnTo>
                  <a:pt x="2977210" y="5070932"/>
                </a:lnTo>
                <a:lnTo>
                  <a:pt x="2977210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59300" y="5851337"/>
            <a:ext cx="2868930" cy="357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96595" marR="12700" indent="-684530">
              <a:lnSpc>
                <a:spcPct val="101400"/>
              </a:lnSpc>
              <a:tabLst>
                <a:tab pos="683260" algn="l"/>
              </a:tabLst>
            </a:pP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四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派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里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級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艦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露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天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甲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板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質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上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層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結</a:t>
            </a:r>
            <a:r>
              <a:rPr dirty="0" smtClean="0" sz="1150" spc="85">
                <a:solidFill>
                  <a:srgbClr val="231F20"/>
                </a:solidFill>
                <a:latin typeface="細明體"/>
                <a:cs typeface="細明體"/>
              </a:rPr>
              <a:t> 構發生疲勞龜裂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9300" y="6213314"/>
            <a:ext cx="2869565" cy="282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10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10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10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100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10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6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8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6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6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6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_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mtClean="0" sz="850" spc="6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endParaRPr sz="850">
              <a:latin typeface="Times New Roman"/>
              <a:cs typeface="Times New Roman"/>
            </a:endParaRPr>
          </a:p>
          <a:p>
            <a:pPr marL="588645">
              <a:lnSpc>
                <a:spcPct val="100000"/>
              </a:lnSpc>
              <a:spcBef>
                <a:spcPts val="80"/>
              </a:spcBef>
            </a:pP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9300" y="3426277"/>
            <a:ext cx="2868930" cy="357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96595" marR="12700" indent="-684530">
              <a:lnSpc>
                <a:spcPct val="101400"/>
              </a:lnSpc>
              <a:tabLst>
                <a:tab pos="683260" algn="l"/>
              </a:tabLst>
            </a:pP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三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	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彈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起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火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燃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燒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雪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菲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爾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號</a:t>
            </a:r>
            <a:r>
              <a:rPr dirty="0" smtClean="0" sz="1150" spc="160">
                <a:solidFill>
                  <a:srgbClr val="231F20"/>
                </a:solidFill>
                <a:latin typeface="細明體"/>
                <a:cs typeface="細明體"/>
              </a:rPr>
              <a:t>驅</a:t>
            </a:r>
            <a:r>
              <a:rPr dirty="0" smtClean="0" sz="1150" spc="90">
                <a:solidFill>
                  <a:srgbClr val="231F20"/>
                </a:solidFill>
                <a:latin typeface="細明體"/>
                <a:cs typeface="細明體"/>
              </a:rPr>
              <a:t>逐</a:t>
            </a:r>
            <a:r>
              <a:rPr dirty="0" smtClean="0" sz="1150" spc="65">
                <a:solidFill>
                  <a:srgbClr val="231F20"/>
                </a:solidFill>
                <a:latin typeface="細明體"/>
                <a:cs typeface="細明體"/>
              </a:rPr>
              <a:t> 艦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9300" y="3778150"/>
            <a:ext cx="2869565" cy="4324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88645" marR="12700" indent="-576580">
              <a:lnSpc>
                <a:spcPct val="107800"/>
              </a:lnSpc>
            </a:pPr>
            <a:r>
              <a:rPr dirty="0" smtClean="0" sz="850" spc="50">
                <a:solidFill>
                  <a:srgbClr val="231F20"/>
                </a:solidFill>
                <a:latin typeface="Meiryo"/>
                <a:cs typeface="Meiryo"/>
              </a:rPr>
              <a:t>資</a:t>
            </a:r>
            <a:r>
              <a:rPr dirty="0" smtClean="0" sz="850" spc="50">
                <a:solidFill>
                  <a:srgbClr val="231F20"/>
                </a:solidFill>
                <a:latin typeface="Meiryo"/>
                <a:cs typeface="Meiryo"/>
              </a:rPr>
              <a:t>料</a:t>
            </a:r>
            <a:r>
              <a:rPr dirty="0" smtClean="0" sz="850" spc="50">
                <a:solidFill>
                  <a:srgbClr val="231F20"/>
                </a:solidFill>
                <a:latin typeface="Meiryo"/>
                <a:cs typeface="Meiryo"/>
              </a:rPr>
              <a:t>來</a:t>
            </a:r>
            <a:r>
              <a:rPr dirty="0" smtClean="0" sz="850" spc="55">
                <a:solidFill>
                  <a:srgbClr val="231F20"/>
                </a:solidFill>
                <a:latin typeface="Meiryo"/>
                <a:cs typeface="Meiryo"/>
              </a:rPr>
              <a:t>源</a:t>
            </a:r>
            <a:r>
              <a:rPr dirty="0" smtClean="0" sz="850" spc="55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2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1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k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z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8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dirty="0" smtClean="0" sz="850" spc="5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dirty="0" smtClean="0" sz="850" spc="4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Q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dirty="0" smtClean="0" sz="850" spc="25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_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35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mtClean="0" sz="850" spc="-3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dirty="0" smtClean="0" sz="850" spc="-1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mtClean="0" sz="850" spc="3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0003" y="1602003"/>
            <a:ext cx="2807995" cy="1725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90003" y="4362005"/>
            <a:ext cx="2807995" cy="141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2956" y="8760194"/>
            <a:ext cx="3844290" cy="142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p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-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_</a:t>
            </a:r>
            <a:r>
              <a:rPr dirty="0" smtClean="0" sz="850" spc="1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B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u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k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_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c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_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y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5662" y="8719794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 h="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99998" y="4280395"/>
            <a:ext cx="2988005" cy="0"/>
          </a:xfrm>
          <a:custGeom>
            <a:avLst/>
            <a:gdLst/>
            <a:ahLst/>
            <a:cxnLst/>
            <a:rect l="l" t="t" r="r" b="b"/>
            <a:pathLst>
              <a:path w="2988005" h="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w="0"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0503" y="9377342"/>
            <a:ext cx="1663700" cy="17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中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華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民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國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○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年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二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月</a:t>
            </a:r>
            <a:r>
              <a:rPr dirty="0" smtClean="0" sz="1050" spc="10">
                <a:solidFill>
                  <a:srgbClr val="231F20"/>
                </a:solidFill>
                <a:latin typeface="Meiryo"/>
                <a:cs typeface="Meiryo"/>
              </a:rPr>
              <a:t>一</a:t>
            </a:r>
            <a:r>
              <a:rPr dirty="0" smtClean="0" sz="1050" spc="4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201" y="9384934"/>
            <a:ext cx="25146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dirty="0" smtClean="0" sz="1050" spc="-1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mtClean="0" sz="1050" spc="2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4970" y="821104"/>
            <a:ext cx="1887855" cy="17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美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海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軍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艦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用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鋁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合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金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發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65">
                <a:solidFill>
                  <a:srgbClr val="231F20"/>
                </a:solidFill>
                <a:latin typeface="Meiryo"/>
                <a:cs typeface="Meiryo"/>
              </a:rPr>
              <a:t>展</a:t>
            </a:r>
            <a:r>
              <a:rPr dirty="0" smtClean="0" sz="1050" spc="145">
                <a:solidFill>
                  <a:srgbClr val="231F20"/>
                </a:solidFill>
                <a:latin typeface="Meiryo"/>
                <a:cs typeface="Meiryo"/>
              </a:rPr>
              <a:t>望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1425668"/>
            <a:ext cx="4312285" cy="7699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15875" marR="1416050">
              <a:lnSpc>
                <a:spcPct val="139000"/>
              </a:lnSpc>
            </a:pP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發生沉澱，這些粒子相對於鋁呈陽性，引發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晶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粒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電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化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學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不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平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衡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導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致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晶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粒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間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27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/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進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而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產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生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點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狀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P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嚴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會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造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成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力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龜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裂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-3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-3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00" spc="45">
                <a:solidFill>
                  <a:srgbClr val="231F20"/>
                </a:solidFill>
                <a:latin typeface="細明體"/>
                <a:cs typeface="細明體"/>
              </a:rPr>
              <a:t>五</a:t>
            </a:r>
            <a:r>
              <a:rPr dirty="0" smtClean="0" sz="1100" spc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dirty="0" smtClean="0" baseline="45454" sz="825" spc="30">
                <a:solidFill>
                  <a:srgbClr val="231F20"/>
                </a:solidFill>
                <a:latin typeface="細明體"/>
                <a:cs typeface="細明體"/>
              </a:rPr>
              <a:t>11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數十年來廣受造船業界採用的AA5083鋁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合金，鎂含量4.4％，降伏強度31KSI、抗拉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伸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率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它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蝕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性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 於船舶令人滿意。另一主要用於軍事用途的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鎂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含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量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12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％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伏</a:t>
            </a:r>
            <a:r>
              <a:rPr dirty="0" smtClean="0" sz="1100" spc="17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35KSI、抗拉強度48KSI，伸長率與抗腐蝕性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較AA5083鋁合金略低。AA5383鋁合金的鎂含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量些微高於AA5083鋁合金，使降伏強度增加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達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伸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率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保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相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同</a:t>
            </a:r>
            <a:endParaRPr sz="1100">
              <a:latin typeface="細明體"/>
              <a:cs typeface="細明體"/>
            </a:endParaRPr>
          </a:p>
          <a:p>
            <a:pPr algn="just" marL="15875" marR="1415415">
              <a:lnSpc>
                <a:spcPct val="139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，焊接後降伏強度與抗拉強度較AA5083鋁合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 金增加2KSI，達到20KSI與42KSI。AA5059鋁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伏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較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增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達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增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加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達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伸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率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維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相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同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0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％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降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伏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提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升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至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抗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拉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強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度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增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至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3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K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水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準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如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六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十</a:t>
            </a:r>
            <a:r>
              <a:rPr dirty="0" smtClean="0" sz="1100" spc="110">
                <a:solidFill>
                  <a:srgbClr val="231F20"/>
                </a:solidFill>
                <a:latin typeface="細明體"/>
                <a:cs typeface="細明體"/>
              </a:rPr>
              <a:t>七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endParaRPr sz="1100">
              <a:latin typeface="細明體"/>
              <a:cs typeface="細明體"/>
            </a:endParaRPr>
          </a:p>
          <a:p>
            <a:pPr algn="just" marL="15875" marR="1417320">
              <a:lnSpc>
                <a:spcPct val="139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。美海軍進行兩棲登陸作戰運輸主力LCAC氣</a:t>
            </a:r>
            <a:r>
              <a:rPr dirty="0" smtClean="0" sz="1100" spc="65">
                <a:solidFill>
                  <a:srgbClr val="231F20"/>
                </a:solidFill>
                <a:latin typeface="細明體"/>
                <a:cs typeface="細明體"/>
              </a:rPr>
              <a:t> 墊船SLEP延壽計畫時，採用AA5059鋁合金新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 製浮力箱(Buoyancy</a:t>
            </a:r>
            <a:r>
              <a:rPr dirty="0" smtClean="0" sz="1100" spc="95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55">
                <a:solidFill>
                  <a:srgbClr val="231F20"/>
                </a:solidFill>
                <a:latin typeface="細明體"/>
                <a:cs typeface="細明體"/>
              </a:rPr>
              <a:t>Box)取代原有AA5456材</a:t>
            </a:r>
            <a:endParaRPr sz="1100">
              <a:latin typeface="細明體"/>
              <a:cs typeface="細明體"/>
            </a:endParaRPr>
          </a:p>
          <a:p>
            <a:pPr algn="just" marL="15875" marR="3540125">
              <a:lnSpc>
                <a:spcPct val="100000"/>
              </a:lnSpc>
              <a:spcBef>
                <a:spcPts val="60"/>
              </a:spcBef>
            </a:pP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質製品</a:t>
            </a:r>
            <a:r>
              <a:rPr dirty="0" smtClean="0" sz="550" spc="20">
                <a:solidFill>
                  <a:srgbClr val="231F20"/>
                </a:solidFill>
                <a:latin typeface="細明體"/>
                <a:cs typeface="細明體"/>
              </a:rPr>
              <a:t>7,11</a:t>
            </a:r>
            <a:r>
              <a:rPr dirty="0" smtClean="0" baseline="-22727" sz="1650" spc="127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baseline="-22727" sz="1650">
              <a:latin typeface="細明體"/>
              <a:cs typeface="細明體"/>
            </a:endParaRPr>
          </a:p>
          <a:p>
            <a:pPr>
              <a:lnSpc>
                <a:spcPts val="1100"/>
              </a:lnSpc>
              <a:spcBef>
                <a:spcPts val="92"/>
              </a:spcBef>
            </a:pPr>
            <a:endParaRPr sz="1100"/>
          </a:p>
          <a:p>
            <a:pPr marL="318135">
              <a:lnSpc>
                <a:spcPct val="100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二、FSW固態焊接技術</a:t>
            </a:r>
            <a:endParaRPr sz="1100">
              <a:latin typeface="細明體"/>
              <a:cs typeface="細明體"/>
            </a:endParaRPr>
          </a:p>
          <a:p>
            <a:pPr algn="r" marR="1418590">
              <a:lnSpc>
                <a:spcPct val="100000"/>
              </a:lnSpc>
              <a:spcBef>
                <a:spcPts val="290"/>
              </a:spcBef>
            </a:pP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前述高強度鋁合金的焊接程序與AA5083</a:t>
            </a:r>
            <a:endParaRPr sz="1100">
              <a:latin typeface="細明體"/>
              <a:cs typeface="細明體"/>
            </a:endParaRPr>
          </a:p>
          <a:p>
            <a:pPr algn="just" marL="15875" marR="1416685">
              <a:lnSpc>
                <a:spcPct val="139000"/>
              </a:lnSpc>
            </a:pP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使用的焊接程序相類似，其使用的AA5183及</a:t>
            </a:r>
            <a:r>
              <a:rPr dirty="0" smtClean="0" sz="1100" spc="60">
                <a:solidFill>
                  <a:srgbClr val="231F20"/>
                </a:solidFill>
                <a:latin typeface="細明體"/>
                <a:cs typeface="細明體"/>
              </a:rPr>
              <a:t> 5556填料合金也適用焊接AA5383及5059鋁合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除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了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常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用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與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M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10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鋁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合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金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145">
                <a:solidFill>
                  <a:srgbClr val="231F20"/>
                </a:solidFill>
                <a:latin typeface="細明體"/>
                <a:cs typeface="細明體"/>
              </a:rPr>
              <a:t>外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dirty="0" smtClean="0" sz="1100" spc="75">
                <a:solidFill>
                  <a:srgbClr val="231F20"/>
                </a:solidFill>
                <a:latin typeface="細明體"/>
                <a:cs typeface="細明體"/>
              </a:rPr>
              <a:t> 1991年英國焊接協會研發出屬於固態焊接技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術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的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摩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擦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攪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拌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焊</a:t>
            </a:r>
            <a:r>
              <a:rPr dirty="0" smtClean="0" sz="1100" spc="114">
                <a:solidFill>
                  <a:srgbClr val="231F20"/>
                </a:solidFill>
                <a:latin typeface="細明體"/>
                <a:cs typeface="細明體"/>
              </a:rPr>
              <a:t>接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F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5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-25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l</a:t>
            </a:r>
            <a:r>
              <a:rPr dirty="0" smtClean="0" sz="1100" spc="85">
                <a:solidFill>
                  <a:srgbClr val="231F20"/>
                </a:solidFill>
                <a:latin typeface="細明體"/>
                <a:cs typeface="細明體"/>
              </a:rPr>
              <a:t>d</a:t>
            </a:r>
            <a:r>
              <a:rPr dirty="0" smtClean="0" sz="1100" spc="4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dirty="0" smtClean="0" sz="1100" spc="70">
                <a:solidFill>
                  <a:srgbClr val="231F20"/>
                </a:solidFill>
                <a:latin typeface="細明體"/>
                <a:cs typeface="細明體"/>
              </a:rPr>
              <a:t> ing/FSW)，不僅適用各等級鋁合金，並獲致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algn="just" marL="12700" marR="12700">
              <a:lnSpc>
                <a:spcPct val="100000"/>
              </a:lnSpc>
            </a:pP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註</a:t>
            </a:r>
            <a:r>
              <a:rPr dirty="0" smtClean="0" sz="850" spc="-2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擷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取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自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網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址</a:t>
            </a:r>
            <a:r>
              <a:rPr dirty="0" smtClean="0" baseline="3267" sz="1275" spc="44">
                <a:solidFill>
                  <a:srgbClr val="231F20"/>
                </a:solidFill>
                <a:latin typeface="Meiryo"/>
                <a:cs typeface="Meiryo"/>
              </a:rPr>
              <a:t>：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-4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mtClean="0" sz="850" spc="2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850" spc="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mtClean="0" sz="850" spc="-5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850" spc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1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mtClean="0" sz="850" spc="-5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baseline="3267" sz="1275" spc="60">
                <a:solidFill>
                  <a:srgbClr val="231F20"/>
                </a:solidFill>
                <a:latin typeface="Meiryo"/>
                <a:cs typeface="Meiryo"/>
              </a:rPr>
              <a:t>。</a:t>
            </a:r>
            <a:endParaRPr baseline="3267" sz="1275">
              <a:latin typeface="Meiryo"/>
              <a:cs typeface="Meiry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8" y="8942616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22000" y="3627729"/>
            <a:ext cx="2807995" cy="1799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122000" y="6280988"/>
            <a:ext cx="2807995" cy="179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22030" y="1569868"/>
            <a:ext cx="2807969" cy="1538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032008" y="1511998"/>
          <a:ext cx="2993390" cy="737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7197"/>
              </a:tblGrid>
              <a:tr h="204000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tabLst>
                          <a:tab pos="929005" algn="l"/>
                        </a:tabLst>
                      </a:pP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圖十五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</a:t>
                      </a:r>
                      <a:r>
                        <a:rPr dirty="0" smtClean="0" sz="11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點狀腐蝕與應力腐蝕龜裂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: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h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c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e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o</a:t>
                      </a:r>
                      <a:r>
                        <a:rPr dirty="0" smtClean="0" sz="85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g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f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/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4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5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2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-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d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6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49004">
                <a:tc>
                  <a:txBody>
                    <a:bodyPr/>
                    <a:lstStyle/>
                    <a:p>
                      <a:pPr marL="708660" marR="60325" indent="-648335">
                        <a:lnSpc>
                          <a:spcPct val="101400"/>
                        </a:lnSpc>
                        <a:tabLst>
                          <a:tab pos="721360" algn="l"/>
                        </a:tabLst>
                      </a:pP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十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六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	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9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強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度比較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36905" marR="60960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h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t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p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: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u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i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u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c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d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s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u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-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78010">
                <a:tc>
                  <a:txBody>
                    <a:bodyPr/>
                    <a:lstStyle/>
                    <a:p>
                      <a:pPr marL="708660" marR="60325" indent="-648335">
                        <a:lnSpc>
                          <a:spcPct val="101400"/>
                        </a:lnSpc>
                        <a:tabLst>
                          <a:tab pos="721360" algn="l"/>
                        </a:tabLst>
                      </a:pP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十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七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		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8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0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9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鋁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合</a:t>
                      </a:r>
                      <a:r>
                        <a:rPr dirty="0" smtClean="0" sz="1150" spc="5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金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焊</a:t>
                      </a:r>
                      <a:r>
                        <a:rPr dirty="0" smtClean="0" sz="1150" spc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接後強度比較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636905" marR="60960" indent="-57658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資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料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來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源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h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t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p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: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.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u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i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u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.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c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m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D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w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n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o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d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s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/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A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l</a:t>
                      </a:r>
                      <a:r>
                        <a:rPr dirty="0" smtClean="0" sz="85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u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8"/>
                        </a:rPr>
                        <a:t>-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85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850" spc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0795">
                      <a:solidFill>
                        <a:srgbClr val="231F20"/>
                      </a:solidFill>
                      <a:prstDash val="solid"/>
                    </a:lnL>
                    <a:lnR w="10795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231F20"/>
                      </a:solidFill>
                      <a:prstDash val="solid"/>
                    </a:lnT>
                    <a:lnB w="1079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2013-09-06T10:11:07Z</dcterms:created>
  <dcterms:modified xsi:type="dcterms:W3CDTF">2013-09-06T10:11:07Z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2012-01-10T00:00:00Z</vt:filetime>
  </property>
  <property fmtid="{D5CDD505-2E9C-101B-9397-08002B2CF9AE}" pid="3" name="LastSaved">
    <vt:filetime>2013-09-06T00:00:00Z</vt:filetime>
  </property>
</Properties>
</file>