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912100" cy="10452100"/>
  <p:notesSz cx="7912100" cy="104521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71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026" y="3240151"/>
            <a:ext cx="6732301" cy="2194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8053" y="5853176"/>
            <a:ext cx="5544248" cy="2613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919999" cy="1187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61676" y="1511998"/>
            <a:ext cx="0" cy="1152004"/>
          </a:xfrm>
          <a:custGeom>
            <a:avLst/>
            <a:gdLst/>
            <a:ahLst/>
            <a:cxnLst/>
            <a:rect l="l" t="t" r="r" b="b"/>
            <a:pathLst>
              <a:path h="1152004">
                <a:moveTo>
                  <a:pt x="0" y="0"/>
                </a:moveTo>
                <a:lnTo>
                  <a:pt x="0" y="1152004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61676" y="6993001"/>
            <a:ext cx="0" cy="1433067"/>
          </a:xfrm>
          <a:custGeom>
            <a:avLst/>
            <a:gdLst/>
            <a:ahLst/>
            <a:cxnLst/>
            <a:rect l="l" t="t" r="r" b="b"/>
            <a:pathLst>
              <a:path h="1433067">
                <a:moveTo>
                  <a:pt x="0" y="0"/>
                </a:moveTo>
                <a:lnTo>
                  <a:pt x="0" y="1433067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6017" y="2403983"/>
            <a:ext cx="3445354" cy="6898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78982" y="2403983"/>
            <a:ext cx="3445354" cy="6898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919999" cy="1187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867" y="1041075"/>
            <a:ext cx="4268620" cy="5305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4917" y="2185700"/>
            <a:ext cx="5630520" cy="46601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920" y="9720453"/>
            <a:ext cx="2534513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6017" y="9720453"/>
            <a:ext cx="1821681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02655" y="9720453"/>
            <a:ext cx="1821681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1.nsc.gov.tw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eb1.nsc.gov.tw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4705" y="9384931"/>
            <a:ext cx="194818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8" y="821101"/>
            <a:ext cx="7915275" cy="2219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30725">
              <a:lnSpc>
                <a:spcPct val="100000"/>
              </a:lnSpc>
            </a:pPr>
            <a:r>
              <a:rPr sz="1050" spc="165" dirty="0" smtClean="0">
                <a:solidFill>
                  <a:srgbClr val="FFFFFF"/>
                </a:solidFill>
                <a:latin typeface="Meiryo"/>
                <a:cs typeface="Meiryo"/>
              </a:rPr>
              <a:t>台灣海峽偵測效能評估及變動性研</a:t>
            </a:r>
            <a:r>
              <a:rPr sz="1050" spc="14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8" y="413"/>
            <a:ext cx="7914991" cy="3039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695" y="1148600"/>
            <a:ext cx="432587" cy="177533"/>
          </a:xfrm>
          <a:custGeom>
            <a:avLst/>
            <a:gdLst/>
            <a:ahLst/>
            <a:cxnLst/>
            <a:rect l="l" t="t" r="r" b="b"/>
            <a:pathLst>
              <a:path w="432587" h="177533">
                <a:moveTo>
                  <a:pt x="0" y="126504"/>
                </a:moveTo>
                <a:lnTo>
                  <a:pt x="0" y="177533"/>
                </a:lnTo>
                <a:lnTo>
                  <a:pt x="398856" y="177533"/>
                </a:lnTo>
                <a:lnTo>
                  <a:pt x="416785" y="175347"/>
                </a:lnTo>
                <a:lnTo>
                  <a:pt x="427999" y="168790"/>
                </a:lnTo>
                <a:lnTo>
                  <a:pt x="432492" y="157865"/>
                </a:lnTo>
                <a:lnTo>
                  <a:pt x="432587" y="133680"/>
                </a:lnTo>
                <a:lnTo>
                  <a:pt x="431266" y="125234"/>
                </a:lnTo>
                <a:lnTo>
                  <a:pt x="430110" y="120319"/>
                </a:lnTo>
                <a:lnTo>
                  <a:pt x="429120" y="118910"/>
                </a:lnTo>
                <a:lnTo>
                  <a:pt x="408774" y="51028"/>
                </a:lnTo>
                <a:lnTo>
                  <a:pt x="348754" y="51028"/>
                </a:lnTo>
                <a:lnTo>
                  <a:pt x="372567" y="128193"/>
                </a:lnTo>
                <a:lnTo>
                  <a:pt x="372567" y="131851"/>
                </a:lnTo>
                <a:lnTo>
                  <a:pt x="370738" y="133680"/>
                </a:lnTo>
                <a:lnTo>
                  <a:pt x="367106" y="133680"/>
                </a:lnTo>
                <a:lnTo>
                  <a:pt x="68948" y="133680"/>
                </a:lnTo>
                <a:lnTo>
                  <a:pt x="196443" y="0"/>
                </a:lnTo>
                <a:lnTo>
                  <a:pt x="127000" y="0"/>
                </a:lnTo>
                <a:lnTo>
                  <a:pt x="0" y="12650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3488" y="1361554"/>
            <a:ext cx="379018" cy="166560"/>
          </a:xfrm>
          <a:custGeom>
            <a:avLst/>
            <a:gdLst/>
            <a:ahLst/>
            <a:cxnLst/>
            <a:rect l="l" t="t" r="r" b="b"/>
            <a:pathLst>
              <a:path w="379018" h="166560">
                <a:moveTo>
                  <a:pt x="0" y="166560"/>
                </a:moveTo>
                <a:lnTo>
                  <a:pt x="335356" y="166560"/>
                </a:lnTo>
                <a:lnTo>
                  <a:pt x="353504" y="164805"/>
                </a:lnTo>
                <a:lnTo>
                  <a:pt x="366806" y="159540"/>
                </a:lnTo>
                <a:lnTo>
                  <a:pt x="375263" y="150766"/>
                </a:lnTo>
                <a:lnTo>
                  <a:pt x="378873" y="138482"/>
                </a:lnTo>
                <a:lnTo>
                  <a:pt x="379018" y="0"/>
                </a:lnTo>
                <a:lnTo>
                  <a:pt x="0" y="0"/>
                </a:lnTo>
                <a:lnTo>
                  <a:pt x="0" y="16656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1032" y="1403299"/>
            <a:ext cx="263423" cy="83070"/>
          </a:xfrm>
          <a:custGeom>
            <a:avLst/>
            <a:gdLst/>
            <a:ahLst/>
            <a:cxnLst/>
            <a:rect l="l" t="t" r="r" b="b"/>
            <a:pathLst>
              <a:path w="263423" h="83070">
                <a:moveTo>
                  <a:pt x="0" y="83070"/>
                </a:moveTo>
                <a:lnTo>
                  <a:pt x="0" y="0"/>
                </a:lnTo>
                <a:lnTo>
                  <a:pt x="263423" y="0"/>
                </a:lnTo>
                <a:lnTo>
                  <a:pt x="263423" y="70840"/>
                </a:lnTo>
                <a:lnTo>
                  <a:pt x="263423" y="78994"/>
                </a:lnTo>
                <a:lnTo>
                  <a:pt x="258127" y="83070"/>
                </a:lnTo>
                <a:lnTo>
                  <a:pt x="247548" y="83070"/>
                </a:lnTo>
                <a:lnTo>
                  <a:pt x="0" y="8307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2662" y="1155776"/>
            <a:ext cx="79375" cy="97828"/>
          </a:xfrm>
          <a:custGeom>
            <a:avLst/>
            <a:gdLst/>
            <a:ahLst/>
            <a:cxnLst/>
            <a:rect l="l" t="t" r="r" b="b"/>
            <a:pathLst>
              <a:path w="79375" h="97828">
                <a:moveTo>
                  <a:pt x="19837" y="79273"/>
                </a:moveTo>
                <a:lnTo>
                  <a:pt x="26781" y="91029"/>
                </a:lnTo>
                <a:lnTo>
                  <a:pt x="38201" y="97004"/>
                </a:lnTo>
                <a:lnTo>
                  <a:pt x="79375" y="97828"/>
                </a:lnTo>
                <a:lnTo>
                  <a:pt x="79375" y="63665"/>
                </a:lnTo>
                <a:lnTo>
                  <a:pt x="67957" y="63665"/>
                </a:lnTo>
                <a:lnTo>
                  <a:pt x="62331" y="63665"/>
                </a:lnTo>
                <a:lnTo>
                  <a:pt x="58864" y="60439"/>
                </a:lnTo>
                <a:lnTo>
                  <a:pt x="57543" y="53975"/>
                </a:lnTo>
                <a:lnTo>
                  <a:pt x="43649" y="0"/>
                </a:lnTo>
                <a:lnTo>
                  <a:pt x="0" y="0"/>
                </a:lnTo>
                <a:lnTo>
                  <a:pt x="19837" y="7927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2662" y="1146911"/>
            <a:ext cx="458876" cy="236143"/>
          </a:xfrm>
          <a:custGeom>
            <a:avLst/>
            <a:gdLst/>
            <a:ahLst/>
            <a:cxnLst/>
            <a:rect l="l" t="t" r="r" b="b"/>
            <a:pathLst>
              <a:path w="458876" h="236143">
                <a:moveTo>
                  <a:pt x="21818" y="217589"/>
                </a:moveTo>
                <a:lnTo>
                  <a:pt x="28760" y="229342"/>
                </a:lnTo>
                <a:lnTo>
                  <a:pt x="40179" y="235318"/>
                </a:lnTo>
                <a:lnTo>
                  <a:pt x="75895" y="236143"/>
                </a:lnTo>
                <a:lnTo>
                  <a:pt x="75895" y="216331"/>
                </a:lnTo>
                <a:lnTo>
                  <a:pt x="85318" y="216331"/>
                </a:lnTo>
                <a:lnTo>
                  <a:pt x="100234" y="213891"/>
                </a:lnTo>
                <a:lnTo>
                  <a:pt x="110367" y="206569"/>
                </a:lnTo>
                <a:lnTo>
                  <a:pt x="125006" y="161925"/>
                </a:lnTo>
                <a:lnTo>
                  <a:pt x="125006" y="229819"/>
                </a:lnTo>
                <a:lnTo>
                  <a:pt x="161226" y="229819"/>
                </a:lnTo>
                <a:lnTo>
                  <a:pt x="161226" y="161505"/>
                </a:lnTo>
                <a:lnTo>
                  <a:pt x="173126" y="199034"/>
                </a:lnTo>
                <a:lnTo>
                  <a:pt x="175450" y="209448"/>
                </a:lnTo>
                <a:lnTo>
                  <a:pt x="180568" y="214642"/>
                </a:lnTo>
                <a:lnTo>
                  <a:pt x="188506" y="214642"/>
                </a:lnTo>
                <a:lnTo>
                  <a:pt x="210337" y="214642"/>
                </a:lnTo>
                <a:lnTo>
                  <a:pt x="210337" y="226441"/>
                </a:lnTo>
                <a:lnTo>
                  <a:pt x="300126" y="226441"/>
                </a:lnTo>
                <a:lnTo>
                  <a:pt x="310388" y="226441"/>
                </a:lnTo>
                <a:lnTo>
                  <a:pt x="316166" y="222516"/>
                </a:lnTo>
                <a:lnTo>
                  <a:pt x="317500" y="214642"/>
                </a:lnTo>
                <a:lnTo>
                  <a:pt x="331876" y="214642"/>
                </a:lnTo>
                <a:lnTo>
                  <a:pt x="346812" y="212104"/>
                </a:lnTo>
                <a:lnTo>
                  <a:pt x="356653" y="204489"/>
                </a:lnTo>
                <a:lnTo>
                  <a:pt x="371563" y="161505"/>
                </a:lnTo>
                <a:lnTo>
                  <a:pt x="371563" y="229819"/>
                </a:lnTo>
                <a:lnTo>
                  <a:pt x="409270" y="229819"/>
                </a:lnTo>
                <a:lnTo>
                  <a:pt x="409270" y="166992"/>
                </a:lnTo>
                <a:lnTo>
                  <a:pt x="420687" y="204101"/>
                </a:lnTo>
                <a:lnTo>
                  <a:pt x="423329" y="214223"/>
                </a:lnTo>
                <a:lnTo>
                  <a:pt x="429450" y="219278"/>
                </a:lnTo>
                <a:lnTo>
                  <a:pt x="439038" y="219278"/>
                </a:lnTo>
                <a:lnTo>
                  <a:pt x="458876" y="219278"/>
                </a:lnTo>
                <a:lnTo>
                  <a:pt x="458876" y="192709"/>
                </a:lnTo>
                <a:lnTo>
                  <a:pt x="454913" y="192709"/>
                </a:lnTo>
                <a:lnTo>
                  <a:pt x="450608" y="192709"/>
                </a:lnTo>
                <a:lnTo>
                  <a:pt x="447801" y="189763"/>
                </a:lnTo>
                <a:lnTo>
                  <a:pt x="446481" y="183857"/>
                </a:lnTo>
                <a:lnTo>
                  <a:pt x="435063" y="148437"/>
                </a:lnTo>
                <a:lnTo>
                  <a:pt x="409270" y="148437"/>
                </a:lnTo>
                <a:lnTo>
                  <a:pt x="409270" y="135369"/>
                </a:lnTo>
                <a:lnTo>
                  <a:pt x="419188" y="135369"/>
                </a:lnTo>
                <a:lnTo>
                  <a:pt x="427786" y="135369"/>
                </a:lnTo>
                <a:lnTo>
                  <a:pt x="435063" y="132549"/>
                </a:lnTo>
                <a:lnTo>
                  <a:pt x="441020" y="126923"/>
                </a:lnTo>
                <a:lnTo>
                  <a:pt x="446316" y="122427"/>
                </a:lnTo>
                <a:lnTo>
                  <a:pt x="448957" y="117792"/>
                </a:lnTo>
                <a:lnTo>
                  <a:pt x="448957" y="113017"/>
                </a:lnTo>
                <a:lnTo>
                  <a:pt x="448957" y="84759"/>
                </a:lnTo>
                <a:lnTo>
                  <a:pt x="413245" y="84759"/>
                </a:lnTo>
                <a:lnTo>
                  <a:pt x="413245" y="101625"/>
                </a:lnTo>
                <a:lnTo>
                  <a:pt x="413245" y="105003"/>
                </a:lnTo>
                <a:lnTo>
                  <a:pt x="411251" y="106692"/>
                </a:lnTo>
                <a:lnTo>
                  <a:pt x="407288" y="106692"/>
                </a:lnTo>
                <a:lnTo>
                  <a:pt x="375538" y="106692"/>
                </a:lnTo>
                <a:lnTo>
                  <a:pt x="448957" y="35420"/>
                </a:lnTo>
                <a:lnTo>
                  <a:pt x="407288" y="35420"/>
                </a:lnTo>
                <a:lnTo>
                  <a:pt x="382485" y="59042"/>
                </a:lnTo>
                <a:lnTo>
                  <a:pt x="367601" y="59042"/>
                </a:lnTo>
                <a:lnTo>
                  <a:pt x="419188" y="1689"/>
                </a:lnTo>
                <a:lnTo>
                  <a:pt x="375538" y="1689"/>
                </a:lnTo>
                <a:lnTo>
                  <a:pt x="329895" y="56934"/>
                </a:lnTo>
                <a:lnTo>
                  <a:pt x="329895" y="45961"/>
                </a:lnTo>
                <a:lnTo>
                  <a:pt x="196938" y="45961"/>
                </a:lnTo>
                <a:lnTo>
                  <a:pt x="196938" y="70840"/>
                </a:lnTo>
                <a:lnTo>
                  <a:pt x="325932" y="70840"/>
                </a:lnTo>
                <a:lnTo>
                  <a:pt x="325932" y="86448"/>
                </a:lnTo>
                <a:lnTo>
                  <a:pt x="354698" y="86448"/>
                </a:lnTo>
                <a:lnTo>
                  <a:pt x="338327" y="102476"/>
                </a:lnTo>
                <a:lnTo>
                  <a:pt x="332701" y="106972"/>
                </a:lnTo>
                <a:lnTo>
                  <a:pt x="329895" y="110490"/>
                </a:lnTo>
                <a:lnTo>
                  <a:pt x="329895" y="113017"/>
                </a:lnTo>
                <a:lnTo>
                  <a:pt x="329895" y="135369"/>
                </a:lnTo>
                <a:lnTo>
                  <a:pt x="371563" y="135369"/>
                </a:lnTo>
                <a:lnTo>
                  <a:pt x="371563" y="148437"/>
                </a:lnTo>
                <a:lnTo>
                  <a:pt x="345770" y="148437"/>
                </a:lnTo>
                <a:lnTo>
                  <a:pt x="332866" y="180898"/>
                </a:lnTo>
                <a:lnTo>
                  <a:pt x="330555" y="185407"/>
                </a:lnTo>
                <a:lnTo>
                  <a:pt x="327583" y="187655"/>
                </a:lnTo>
                <a:lnTo>
                  <a:pt x="323938" y="187655"/>
                </a:lnTo>
                <a:lnTo>
                  <a:pt x="317500" y="187655"/>
                </a:lnTo>
                <a:lnTo>
                  <a:pt x="317500" y="165303"/>
                </a:lnTo>
                <a:lnTo>
                  <a:pt x="210337" y="165303"/>
                </a:lnTo>
                <a:lnTo>
                  <a:pt x="210337" y="187655"/>
                </a:lnTo>
                <a:lnTo>
                  <a:pt x="204876" y="187655"/>
                </a:lnTo>
                <a:lnTo>
                  <a:pt x="200583" y="187655"/>
                </a:lnTo>
                <a:lnTo>
                  <a:pt x="197929" y="184848"/>
                </a:lnTo>
                <a:lnTo>
                  <a:pt x="196938" y="179222"/>
                </a:lnTo>
                <a:lnTo>
                  <a:pt x="186524" y="148437"/>
                </a:lnTo>
                <a:lnTo>
                  <a:pt x="161226" y="148437"/>
                </a:lnTo>
                <a:lnTo>
                  <a:pt x="161226" y="135369"/>
                </a:lnTo>
                <a:lnTo>
                  <a:pt x="170649" y="135369"/>
                </a:lnTo>
                <a:lnTo>
                  <a:pt x="178257" y="135369"/>
                </a:lnTo>
                <a:lnTo>
                  <a:pt x="184708" y="132702"/>
                </a:lnTo>
                <a:lnTo>
                  <a:pt x="189991" y="127355"/>
                </a:lnTo>
                <a:lnTo>
                  <a:pt x="194627" y="123418"/>
                </a:lnTo>
                <a:lnTo>
                  <a:pt x="196938" y="119202"/>
                </a:lnTo>
                <a:lnTo>
                  <a:pt x="196938" y="114706"/>
                </a:lnTo>
                <a:lnTo>
                  <a:pt x="196938" y="83070"/>
                </a:lnTo>
                <a:lnTo>
                  <a:pt x="164693" y="83070"/>
                </a:lnTo>
                <a:lnTo>
                  <a:pt x="164693" y="103314"/>
                </a:lnTo>
                <a:lnTo>
                  <a:pt x="164693" y="106413"/>
                </a:lnTo>
                <a:lnTo>
                  <a:pt x="162877" y="107950"/>
                </a:lnTo>
                <a:lnTo>
                  <a:pt x="159245" y="107950"/>
                </a:lnTo>
                <a:lnTo>
                  <a:pt x="131457" y="107950"/>
                </a:lnTo>
                <a:lnTo>
                  <a:pt x="202895" y="35420"/>
                </a:lnTo>
                <a:lnTo>
                  <a:pt x="161226" y="35420"/>
                </a:lnTo>
                <a:lnTo>
                  <a:pt x="143865" y="52717"/>
                </a:lnTo>
                <a:lnTo>
                  <a:pt x="127000" y="52717"/>
                </a:lnTo>
                <a:lnTo>
                  <a:pt x="181063" y="0"/>
                </a:lnTo>
                <a:lnTo>
                  <a:pt x="137413" y="0"/>
                </a:lnTo>
                <a:lnTo>
                  <a:pt x="89293" y="51447"/>
                </a:lnTo>
                <a:lnTo>
                  <a:pt x="86639" y="53416"/>
                </a:lnTo>
                <a:lnTo>
                  <a:pt x="85318" y="55384"/>
                </a:lnTo>
                <a:lnTo>
                  <a:pt x="85318" y="57353"/>
                </a:lnTo>
                <a:lnTo>
                  <a:pt x="85318" y="79705"/>
                </a:lnTo>
                <a:lnTo>
                  <a:pt x="116573" y="79705"/>
                </a:lnTo>
                <a:lnTo>
                  <a:pt x="92265" y="103733"/>
                </a:lnTo>
                <a:lnTo>
                  <a:pt x="86309" y="108521"/>
                </a:lnTo>
                <a:lnTo>
                  <a:pt x="83337" y="112166"/>
                </a:lnTo>
                <a:lnTo>
                  <a:pt x="83337" y="114706"/>
                </a:lnTo>
                <a:lnTo>
                  <a:pt x="83337" y="135369"/>
                </a:lnTo>
                <a:lnTo>
                  <a:pt x="125006" y="135369"/>
                </a:lnTo>
                <a:lnTo>
                  <a:pt x="125006" y="148437"/>
                </a:lnTo>
                <a:lnTo>
                  <a:pt x="97726" y="148437"/>
                </a:lnTo>
                <a:lnTo>
                  <a:pt x="85813" y="182168"/>
                </a:lnTo>
                <a:lnTo>
                  <a:pt x="83832" y="186956"/>
                </a:lnTo>
                <a:lnTo>
                  <a:pt x="81013" y="189344"/>
                </a:lnTo>
                <a:lnTo>
                  <a:pt x="77381" y="189344"/>
                </a:lnTo>
                <a:lnTo>
                  <a:pt x="69938" y="189344"/>
                </a:lnTo>
                <a:lnTo>
                  <a:pt x="69938" y="202412"/>
                </a:lnTo>
                <a:lnTo>
                  <a:pt x="64325" y="202412"/>
                </a:lnTo>
                <a:lnTo>
                  <a:pt x="60845" y="199174"/>
                </a:lnTo>
                <a:lnTo>
                  <a:pt x="59524" y="192709"/>
                </a:lnTo>
                <a:lnTo>
                  <a:pt x="43649" y="128193"/>
                </a:lnTo>
                <a:lnTo>
                  <a:pt x="0" y="128193"/>
                </a:lnTo>
                <a:lnTo>
                  <a:pt x="21818" y="21758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6705" y="1417218"/>
            <a:ext cx="95745" cy="114274"/>
          </a:xfrm>
          <a:custGeom>
            <a:avLst/>
            <a:gdLst/>
            <a:ahLst/>
            <a:cxnLst/>
            <a:rect l="l" t="t" r="r" b="b"/>
            <a:pathLst>
              <a:path w="95745" h="114274">
                <a:moveTo>
                  <a:pt x="30759" y="65773"/>
                </a:moveTo>
                <a:lnTo>
                  <a:pt x="27114" y="74764"/>
                </a:lnTo>
                <a:lnTo>
                  <a:pt x="22974" y="79273"/>
                </a:lnTo>
                <a:lnTo>
                  <a:pt x="18351" y="79273"/>
                </a:lnTo>
                <a:lnTo>
                  <a:pt x="0" y="79273"/>
                </a:lnTo>
                <a:lnTo>
                  <a:pt x="0" y="114274"/>
                </a:lnTo>
                <a:lnTo>
                  <a:pt x="34226" y="114274"/>
                </a:lnTo>
                <a:lnTo>
                  <a:pt x="48955" y="112367"/>
                </a:lnTo>
                <a:lnTo>
                  <a:pt x="60625" y="106646"/>
                </a:lnTo>
                <a:lnTo>
                  <a:pt x="69239" y="97112"/>
                </a:lnTo>
                <a:lnTo>
                  <a:pt x="95745" y="0"/>
                </a:lnTo>
                <a:lnTo>
                  <a:pt x="47625" y="0"/>
                </a:lnTo>
                <a:lnTo>
                  <a:pt x="30759" y="6577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9037" y="1155776"/>
            <a:ext cx="117563" cy="25298"/>
          </a:xfrm>
          <a:custGeom>
            <a:avLst/>
            <a:gdLst/>
            <a:ahLst/>
            <a:cxnLst/>
            <a:rect l="l" t="t" r="r" b="b"/>
            <a:pathLst>
              <a:path w="117563" h="25298">
                <a:moveTo>
                  <a:pt x="0" y="0"/>
                </a:moveTo>
                <a:lnTo>
                  <a:pt x="0" y="25298"/>
                </a:lnTo>
                <a:lnTo>
                  <a:pt x="117563" y="25298"/>
                </a:lnTo>
                <a:lnTo>
                  <a:pt x="117563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7538" y="1233360"/>
            <a:ext cx="117081" cy="24879"/>
          </a:xfrm>
          <a:custGeom>
            <a:avLst/>
            <a:gdLst/>
            <a:ahLst/>
            <a:cxnLst/>
            <a:rect l="l" t="t" r="r" b="b"/>
            <a:pathLst>
              <a:path w="117081" h="24879">
                <a:moveTo>
                  <a:pt x="0" y="0"/>
                </a:moveTo>
                <a:lnTo>
                  <a:pt x="0" y="24879"/>
                </a:lnTo>
                <a:lnTo>
                  <a:pt x="117081" y="24879"/>
                </a:lnTo>
                <a:lnTo>
                  <a:pt x="117081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7538" y="1272158"/>
            <a:ext cx="117081" cy="24879"/>
          </a:xfrm>
          <a:custGeom>
            <a:avLst/>
            <a:gdLst/>
            <a:ahLst/>
            <a:cxnLst/>
            <a:rect l="l" t="t" r="r" b="b"/>
            <a:pathLst>
              <a:path w="117081" h="24879">
                <a:moveTo>
                  <a:pt x="0" y="0"/>
                </a:moveTo>
                <a:lnTo>
                  <a:pt x="0" y="24879"/>
                </a:lnTo>
                <a:lnTo>
                  <a:pt x="117081" y="24879"/>
                </a:lnTo>
                <a:lnTo>
                  <a:pt x="117081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1201" y="1332458"/>
            <a:ext cx="31750" cy="20662"/>
          </a:xfrm>
          <a:custGeom>
            <a:avLst/>
            <a:gdLst/>
            <a:ahLst/>
            <a:cxnLst/>
            <a:rect l="l" t="t" r="r" b="b"/>
            <a:pathLst>
              <a:path w="31750" h="20662">
                <a:moveTo>
                  <a:pt x="0" y="20662"/>
                </a:moveTo>
                <a:lnTo>
                  <a:pt x="0" y="0"/>
                </a:lnTo>
                <a:lnTo>
                  <a:pt x="31750" y="0"/>
                </a:lnTo>
                <a:lnTo>
                  <a:pt x="31750" y="17284"/>
                </a:lnTo>
                <a:lnTo>
                  <a:pt x="31750" y="19532"/>
                </a:lnTo>
                <a:lnTo>
                  <a:pt x="30264" y="20662"/>
                </a:lnTo>
                <a:lnTo>
                  <a:pt x="27279" y="20662"/>
                </a:lnTo>
                <a:lnTo>
                  <a:pt x="0" y="2066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1874" y="1386433"/>
            <a:ext cx="337845" cy="150533"/>
          </a:xfrm>
          <a:custGeom>
            <a:avLst/>
            <a:gdLst/>
            <a:ahLst/>
            <a:cxnLst/>
            <a:rect l="l" t="t" r="r" b="b"/>
            <a:pathLst>
              <a:path w="337845" h="150533">
                <a:moveTo>
                  <a:pt x="0" y="27406"/>
                </a:moveTo>
                <a:lnTo>
                  <a:pt x="283768" y="27406"/>
                </a:lnTo>
                <a:lnTo>
                  <a:pt x="283768" y="39636"/>
                </a:lnTo>
                <a:lnTo>
                  <a:pt x="283768" y="42722"/>
                </a:lnTo>
                <a:lnTo>
                  <a:pt x="280619" y="44272"/>
                </a:lnTo>
                <a:lnTo>
                  <a:pt x="274345" y="44272"/>
                </a:lnTo>
                <a:lnTo>
                  <a:pt x="20345" y="44272"/>
                </a:lnTo>
                <a:lnTo>
                  <a:pt x="20345" y="81381"/>
                </a:lnTo>
                <a:lnTo>
                  <a:pt x="23120" y="95472"/>
                </a:lnTo>
                <a:lnTo>
                  <a:pt x="31445" y="104845"/>
                </a:lnTo>
                <a:lnTo>
                  <a:pt x="45324" y="109500"/>
                </a:lnTo>
                <a:lnTo>
                  <a:pt x="281787" y="110058"/>
                </a:lnTo>
                <a:lnTo>
                  <a:pt x="281787" y="118491"/>
                </a:lnTo>
                <a:lnTo>
                  <a:pt x="281787" y="121577"/>
                </a:lnTo>
                <a:lnTo>
                  <a:pt x="278638" y="123126"/>
                </a:lnTo>
                <a:lnTo>
                  <a:pt x="272351" y="123126"/>
                </a:lnTo>
                <a:lnTo>
                  <a:pt x="0" y="123126"/>
                </a:lnTo>
                <a:lnTo>
                  <a:pt x="0" y="150533"/>
                </a:lnTo>
                <a:lnTo>
                  <a:pt x="283768" y="150533"/>
                </a:lnTo>
                <a:lnTo>
                  <a:pt x="329685" y="139468"/>
                </a:lnTo>
                <a:lnTo>
                  <a:pt x="335851" y="83070"/>
                </a:lnTo>
                <a:lnTo>
                  <a:pt x="79870" y="83070"/>
                </a:lnTo>
                <a:lnTo>
                  <a:pt x="72923" y="83070"/>
                </a:lnTo>
                <a:lnTo>
                  <a:pt x="69456" y="80822"/>
                </a:lnTo>
                <a:lnTo>
                  <a:pt x="69456" y="76314"/>
                </a:lnTo>
                <a:lnTo>
                  <a:pt x="69456" y="66205"/>
                </a:lnTo>
                <a:lnTo>
                  <a:pt x="306095" y="66205"/>
                </a:lnTo>
                <a:lnTo>
                  <a:pt x="322583" y="63703"/>
                </a:lnTo>
                <a:lnTo>
                  <a:pt x="333100" y="56200"/>
                </a:lnTo>
                <a:lnTo>
                  <a:pt x="337643" y="43701"/>
                </a:lnTo>
                <a:lnTo>
                  <a:pt x="337845" y="0"/>
                </a:lnTo>
                <a:lnTo>
                  <a:pt x="0" y="0"/>
                </a:lnTo>
                <a:lnTo>
                  <a:pt x="0" y="2740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9943" y="1155776"/>
            <a:ext cx="111125" cy="104152"/>
          </a:xfrm>
          <a:custGeom>
            <a:avLst/>
            <a:gdLst/>
            <a:ahLst/>
            <a:cxnLst/>
            <a:rect l="l" t="t" r="r" b="b"/>
            <a:pathLst>
              <a:path w="111125" h="104152">
                <a:moveTo>
                  <a:pt x="25806" y="82219"/>
                </a:moveTo>
                <a:lnTo>
                  <a:pt x="32340" y="93787"/>
                </a:lnTo>
                <a:lnTo>
                  <a:pt x="42655" y="101067"/>
                </a:lnTo>
                <a:lnTo>
                  <a:pt x="56747" y="104066"/>
                </a:lnTo>
                <a:lnTo>
                  <a:pt x="111125" y="104152"/>
                </a:lnTo>
                <a:lnTo>
                  <a:pt x="111125" y="65354"/>
                </a:lnTo>
                <a:lnTo>
                  <a:pt x="87312" y="65354"/>
                </a:lnTo>
                <a:lnTo>
                  <a:pt x="81368" y="65354"/>
                </a:lnTo>
                <a:lnTo>
                  <a:pt x="77558" y="62128"/>
                </a:lnTo>
                <a:lnTo>
                  <a:pt x="75907" y="55651"/>
                </a:lnTo>
                <a:lnTo>
                  <a:pt x="58051" y="0"/>
                </a:lnTo>
                <a:lnTo>
                  <a:pt x="0" y="0"/>
                </a:lnTo>
                <a:lnTo>
                  <a:pt x="25806" y="8221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8457" y="1276794"/>
            <a:ext cx="112610" cy="106260"/>
          </a:xfrm>
          <a:custGeom>
            <a:avLst/>
            <a:gdLst/>
            <a:ahLst/>
            <a:cxnLst/>
            <a:rect l="l" t="t" r="r" b="b"/>
            <a:pathLst>
              <a:path w="112610" h="106260">
                <a:moveTo>
                  <a:pt x="25298" y="84759"/>
                </a:moveTo>
                <a:lnTo>
                  <a:pt x="31884" y="96147"/>
                </a:lnTo>
                <a:lnTo>
                  <a:pt x="42287" y="103290"/>
                </a:lnTo>
                <a:lnTo>
                  <a:pt x="56512" y="106189"/>
                </a:lnTo>
                <a:lnTo>
                  <a:pt x="112610" y="106260"/>
                </a:lnTo>
                <a:lnTo>
                  <a:pt x="112610" y="67894"/>
                </a:lnTo>
                <a:lnTo>
                  <a:pt x="86817" y="67894"/>
                </a:lnTo>
                <a:lnTo>
                  <a:pt x="80860" y="67894"/>
                </a:lnTo>
                <a:lnTo>
                  <a:pt x="77063" y="64515"/>
                </a:lnTo>
                <a:lnTo>
                  <a:pt x="75412" y="57772"/>
                </a:lnTo>
                <a:lnTo>
                  <a:pt x="57543" y="0"/>
                </a:lnTo>
                <a:lnTo>
                  <a:pt x="0" y="0"/>
                </a:lnTo>
                <a:lnTo>
                  <a:pt x="25298" y="8475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8043" y="1408772"/>
            <a:ext cx="111620" cy="118071"/>
          </a:xfrm>
          <a:custGeom>
            <a:avLst/>
            <a:gdLst/>
            <a:ahLst/>
            <a:cxnLst/>
            <a:rect l="l" t="t" r="r" b="b"/>
            <a:pathLst>
              <a:path w="111620" h="118071">
                <a:moveTo>
                  <a:pt x="33235" y="65785"/>
                </a:moveTo>
                <a:lnTo>
                  <a:pt x="29260" y="74777"/>
                </a:lnTo>
                <a:lnTo>
                  <a:pt x="24142" y="79286"/>
                </a:lnTo>
                <a:lnTo>
                  <a:pt x="17856" y="79286"/>
                </a:lnTo>
                <a:lnTo>
                  <a:pt x="0" y="79286"/>
                </a:lnTo>
                <a:lnTo>
                  <a:pt x="0" y="118071"/>
                </a:lnTo>
                <a:lnTo>
                  <a:pt x="37706" y="118071"/>
                </a:lnTo>
                <a:lnTo>
                  <a:pt x="76434" y="104656"/>
                </a:lnTo>
                <a:lnTo>
                  <a:pt x="111620" y="0"/>
                </a:lnTo>
                <a:lnTo>
                  <a:pt x="54076" y="0"/>
                </a:lnTo>
                <a:lnTo>
                  <a:pt x="33235" y="6578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7519" y="1148600"/>
            <a:ext cx="321475" cy="83070"/>
          </a:xfrm>
          <a:custGeom>
            <a:avLst/>
            <a:gdLst/>
            <a:ahLst/>
            <a:cxnLst/>
            <a:rect l="l" t="t" r="r" b="b"/>
            <a:pathLst>
              <a:path w="321475" h="83070">
                <a:moveTo>
                  <a:pt x="45148" y="33731"/>
                </a:moveTo>
                <a:lnTo>
                  <a:pt x="40843" y="40767"/>
                </a:lnTo>
                <a:lnTo>
                  <a:pt x="34391" y="44272"/>
                </a:lnTo>
                <a:lnTo>
                  <a:pt x="25793" y="44272"/>
                </a:lnTo>
                <a:lnTo>
                  <a:pt x="0" y="44272"/>
                </a:lnTo>
                <a:lnTo>
                  <a:pt x="0" y="83070"/>
                </a:lnTo>
                <a:lnTo>
                  <a:pt x="49606" y="83070"/>
                </a:lnTo>
                <a:lnTo>
                  <a:pt x="63815" y="81484"/>
                </a:lnTo>
                <a:lnTo>
                  <a:pt x="75640" y="76723"/>
                </a:lnTo>
                <a:lnTo>
                  <a:pt x="85076" y="68786"/>
                </a:lnTo>
                <a:lnTo>
                  <a:pt x="321475" y="67894"/>
                </a:lnTo>
                <a:lnTo>
                  <a:pt x="321475" y="27406"/>
                </a:lnTo>
                <a:lnTo>
                  <a:pt x="110629" y="27406"/>
                </a:lnTo>
                <a:lnTo>
                  <a:pt x="127000" y="0"/>
                </a:lnTo>
                <a:lnTo>
                  <a:pt x="65481" y="0"/>
                </a:lnTo>
                <a:lnTo>
                  <a:pt x="45148" y="3373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7519" y="1251915"/>
            <a:ext cx="321475" cy="274929"/>
          </a:xfrm>
          <a:custGeom>
            <a:avLst/>
            <a:gdLst/>
            <a:ahLst/>
            <a:cxnLst/>
            <a:rect l="l" t="t" r="r" b="b"/>
            <a:pathLst>
              <a:path w="321475" h="274929">
                <a:moveTo>
                  <a:pt x="37211" y="115963"/>
                </a:moveTo>
                <a:lnTo>
                  <a:pt x="0" y="115963"/>
                </a:lnTo>
                <a:lnTo>
                  <a:pt x="0" y="155181"/>
                </a:lnTo>
                <a:lnTo>
                  <a:pt x="37211" y="155181"/>
                </a:lnTo>
                <a:lnTo>
                  <a:pt x="37211" y="274929"/>
                </a:lnTo>
                <a:lnTo>
                  <a:pt x="249542" y="274929"/>
                </a:lnTo>
                <a:lnTo>
                  <a:pt x="267460" y="272999"/>
                </a:lnTo>
                <a:lnTo>
                  <a:pt x="280039" y="267210"/>
                </a:lnTo>
                <a:lnTo>
                  <a:pt x="287277" y="257565"/>
                </a:lnTo>
                <a:lnTo>
                  <a:pt x="289229" y="155181"/>
                </a:lnTo>
                <a:lnTo>
                  <a:pt x="321475" y="155181"/>
                </a:lnTo>
                <a:lnTo>
                  <a:pt x="321475" y="115963"/>
                </a:lnTo>
                <a:lnTo>
                  <a:pt x="289229" y="115963"/>
                </a:lnTo>
                <a:lnTo>
                  <a:pt x="289229" y="0"/>
                </a:lnTo>
                <a:lnTo>
                  <a:pt x="37211" y="0"/>
                </a:lnTo>
                <a:lnTo>
                  <a:pt x="37211" y="11596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0788" y="1407096"/>
            <a:ext cx="140893" cy="80962"/>
          </a:xfrm>
          <a:custGeom>
            <a:avLst/>
            <a:gdLst/>
            <a:ahLst/>
            <a:cxnLst/>
            <a:rect l="l" t="t" r="r" b="b"/>
            <a:pathLst>
              <a:path w="140893" h="80962">
                <a:moveTo>
                  <a:pt x="109143" y="80962"/>
                </a:moveTo>
                <a:lnTo>
                  <a:pt x="92773" y="25298"/>
                </a:lnTo>
                <a:lnTo>
                  <a:pt x="39687" y="25298"/>
                </a:lnTo>
                <a:lnTo>
                  <a:pt x="56057" y="80962"/>
                </a:lnTo>
                <a:lnTo>
                  <a:pt x="0" y="80962"/>
                </a:lnTo>
                <a:lnTo>
                  <a:pt x="0" y="0"/>
                </a:lnTo>
                <a:lnTo>
                  <a:pt x="140893" y="0"/>
                </a:lnTo>
                <a:lnTo>
                  <a:pt x="140893" y="70421"/>
                </a:lnTo>
                <a:lnTo>
                  <a:pt x="140893" y="77444"/>
                </a:lnTo>
                <a:lnTo>
                  <a:pt x="136258" y="80962"/>
                </a:lnTo>
                <a:lnTo>
                  <a:pt x="126999" y="80962"/>
                </a:lnTo>
                <a:lnTo>
                  <a:pt x="109143" y="8096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60788" y="1290281"/>
            <a:ext cx="140893" cy="77597"/>
          </a:xfrm>
          <a:custGeom>
            <a:avLst/>
            <a:gdLst/>
            <a:ahLst/>
            <a:cxnLst/>
            <a:rect l="l" t="t" r="r" b="b"/>
            <a:pathLst>
              <a:path w="140893" h="77597">
                <a:moveTo>
                  <a:pt x="0" y="0"/>
                </a:moveTo>
                <a:lnTo>
                  <a:pt x="140893" y="0"/>
                </a:lnTo>
                <a:lnTo>
                  <a:pt x="140893" y="77597"/>
                </a:lnTo>
                <a:lnTo>
                  <a:pt x="109143" y="77597"/>
                </a:lnTo>
                <a:lnTo>
                  <a:pt x="92773" y="27419"/>
                </a:lnTo>
                <a:lnTo>
                  <a:pt x="35712" y="27419"/>
                </a:lnTo>
                <a:lnTo>
                  <a:pt x="51092" y="77597"/>
                </a:lnTo>
                <a:lnTo>
                  <a:pt x="0" y="77597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1443" y="1148600"/>
            <a:ext cx="166687" cy="378244"/>
          </a:xfrm>
          <a:custGeom>
            <a:avLst/>
            <a:gdLst/>
            <a:ahLst/>
            <a:cxnLst/>
            <a:rect l="l" t="t" r="r" b="b"/>
            <a:pathLst>
              <a:path w="166687" h="378244">
                <a:moveTo>
                  <a:pt x="63500" y="341134"/>
                </a:moveTo>
                <a:lnTo>
                  <a:pt x="39687" y="341134"/>
                </a:lnTo>
                <a:lnTo>
                  <a:pt x="39687" y="29095"/>
                </a:lnTo>
                <a:lnTo>
                  <a:pt x="0" y="29095"/>
                </a:lnTo>
                <a:lnTo>
                  <a:pt x="0" y="378244"/>
                </a:lnTo>
                <a:lnTo>
                  <a:pt x="127000" y="378244"/>
                </a:lnTo>
                <a:lnTo>
                  <a:pt x="163143" y="359997"/>
                </a:lnTo>
                <a:lnTo>
                  <a:pt x="166687" y="29095"/>
                </a:lnTo>
                <a:lnTo>
                  <a:pt x="127000" y="29095"/>
                </a:lnTo>
                <a:lnTo>
                  <a:pt x="127000" y="334391"/>
                </a:lnTo>
                <a:lnTo>
                  <a:pt x="127000" y="338886"/>
                </a:lnTo>
                <a:lnTo>
                  <a:pt x="124345" y="341134"/>
                </a:lnTo>
                <a:lnTo>
                  <a:pt x="119062" y="341134"/>
                </a:lnTo>
                <a:lnTo>
                  <a:pt x="103187" y="341134"/>
                </a:lnTo>
                <a:lnTo>
                  <a:pt x="103187" y="0"/>
                </a:lnTo>
                <a:lnTo>
                  <a:pt x="63500" y="0"/>
                </a:lnTo>
                <a:lnTo>
                  <a:pt x="63500" y="34113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8544" y="1146911"/>
            <a:ext cx="277812" cy="382892"/>
          </a:xfrm>
          <a:custGeom>
            <a:avLst/>
            <a:gdLst/>
            <a:ahLst/>
            <a:cxnLst/>
            <a:rect l="l" t="t" r="r" b="b"/>
            <a:pathLst>
              <a:path w="277812" h="382892">
                <a:moveTo>
                  <a:pt x="160235" y="34163"/>
                </a:moveTo>
                <a:lnTo>
                  <a:pt x="160235" y="0"/>
                </a:lnTo>
                <a:lnTo>
                  <a:pt x="114604" y="0"/>
                </a:lnTo>
                <a:lnTo>
                  <a:pt x="114604" y="34163"/>
                </a:lnTo>
                <a:lnTo>
                  <a:pt x="7442" y="34163"/>
                </a:lnTo>
                <a:lnTo>
                  <a:pt x="7442" y="70840"/>
                </a:lnTo>
                <a:lnTo>
                  <a:pt x="114604" y="70840"/>
                </a:lnTo>
                <a:lnTo>
                  <a:pt x="114604" y="194398"/>
                </a:lnTo>
                <a:lnTo>
                  <a:pt x="111125" y="194398"/>
                </a:lnTo>
                <a:lnTo>
                  <a:pt x="107480" y="194398"/>
                </a:lnTo>
                <a:lnTo>
                  <a:pt x="104838" y="191452"/>
                </a:lnTo>
                <a:lnTo>
                  <a:pt x="103187" y="185547"/>
                </a:lnTo>
                <a:lnTo>
                  <a:pt x="89293" y="131572"/>
                </a:lnTo>
                <a:lnTo>
                  <a:pt x="64490" y="131572"/>
                </a:lnTo>
                <a:lnTo>
                  <a:pt x="69456" y="99936"/>
                </a:lnTo>
                <a:lnTo>
                  <a:pt x="29273" y="99936"/>
                </a:lnTo>
                <a:lnTo>
                  <a:pt x="18351" y="192290"/>
                </a:lnTo>
                <a:lnTo>
                  <a:pt x="16040" y="204939"/>
                </a:lnTo>
                <a:lnTo>
                  <a:pt x="13055" y="211264"/>
                </a:lnTo>
                <a:lnTo>
                  <a:pt x="9423" y="211264"/>
                </a:lnTo>
                <a:lnTo>
                  <a:pt x="0" y="211264"/>
                </a:lnTo>
                <a:lnTo>
                  <a:pt x="0" y="248373"/>
                </a:lnTo>
                <a:lnTo>
                  <a:pt x="21831" y="248373"/>
                </a:lnTo>
                <a:lnTo>
                  <a:pt x="33385" y="245814"/>
                </a:lnTo>
                <a:lnTo>
                  <a:pt x="42424" y="238137"/>
                </a:lnTo>
                <a:lnTo>
                  <a:pt x="48950" y="225342"/>
                </a:lnTo>
                <a:lnTo>
                  <a:pt x="61023" y="157708"/>
                </a:lnTo>
                <a:lnTo>
                  <a:pt x="72923" y="202412"/>
                </a:lnTo>
                <a:lnTo>
                  <a:pt x="79282" y="218131"/>
                </a:lnTo>
                <a:lnTo>
                  <a:pt x="87887" y="226560"/>
                </a:lnTo>
                <a:lnTo>
                  <a:pt x="114604" y="228130"/>
                </a:lnTo>
                <a:lnTo>
                  <a:pt x="114604" y="229819"/>
                </a:lnTo>
                <a:lnTo>
                  <a:pt x="65976" y="335241"/>
                </a:lnTo>
                <a:lnTo>
                  <a:pt x="54241" y="345782"/>
                </a:lnTo>
                <a:lnTo>
                  <a:pt x="45643" y="345782"/>
                </a:lnTo>
                <a:lnTo>
                  <a:pt x="9423" y="345782"/>
                </a:lnTo>
                <a:lnTo>
                  <a:pt x="9423" y="382892"/>
                </a:lnTo>
                <a:lnTo>
                  <a:pt x="70942" y="382892"/>
                </a:lnTo>
                <a:lnTo>
                  <a:pt x="83462" y="380553"/>
                </a:lnTo>
                <a:lnTo>
                  <a:pt x="93872" y="373537"/>
                </a:lnTo>
                <a:lnTo>
                  <a:pt x="102172" y="361842"/>
                </a:lnTo>
                <a:lnTo>
                  <a:pt x="136423" y="287172"/>
                </a:lnTo>
                <a:lnTo>
                  <a:pt x="167678" y="356743"/>
                </a:lnTo>
                <a:lnTo>
                  <a:pt x="175095" y="368670"/>
                </a:lnTo>
                <a:lnTo>
                  <a:pt x="184840" y="376995"/>
                </a:lnTo>
                <a:lnTo>
                  <a:pt x="196910" y="381714"/>
                </a:lnTo>
                <a:lnTo>
                  <a:pt x="273850" y="382892"/>
                </a:lnTo>
                <a:lnTo>
                  <a:pt x="273850" y="345782"/>
                </a:lnTo>
                <a:lnTo>
                  <a:pt x="236143" y="345782"/>
                </a:lnTo>
                <a:lnTo>
                  <a:pt x="223204" y="343184"/>
                </a:lnTo>
                <a:lnTo>
                  <a:pt x="164211" y="242049"/>
                </a:lnTo>
                <a:lnTo>
                  <a:pt x="160731" y="231508"/>
                </a:lnTo>
                <a:lnTo>
                  <a:pt x="180086" y="231508"/>
                </a:lnTo>
                <a:lnTo>
                  <a:pt x="193011" y="229151"/>
                </a:lnTo>
                <a:lnTo>
                  <a:pt x="203131" y="222081"/>
                </a:lnTo>
                <a:lnTo>
                  <a:pt x="210448" y="210300"/>
                </a:lnTo>
                <a:lnTo>
                  <a:pt x="222250" y="151803"/>
                </a:lnTo>
                <a:lnTo>
                  <a:pt x="238125" y="219278"/>
                </a:lnTo>
                <a:lnTo>
                  <a:pt x="243745" y="235546"/>
                </a:lnTo>
                <a:lnTo>
                  <a:pt x="251969" y="244611"/>
                </a:lnTo>
                <a:lnTo>
                  <a:pt x="277812" y="246684"/>
                </a:lnTo>
                <a:lnTo>
                  <a:pt x="277812" y="209575"/>
                </a:lnTo>
                <a:lnTo>
                  <a:pt x="273850" y="209575"/>
                </a:lnTo>
                <a:lnTo>
                  <a:pt x="271195" y="209575"/>
                </a:lnTo>
                <a:lnTo>
                  <a:pt x="269049" y="206628"/>
                </a:lnTo>
                <a:lnTo>
                  <a:pt x="267398" y="200723"/>
                </a:lnTo>
                <a:lnTo>
                  <a:pt x="252018" y="131572"/>
                </a:lnTo>
                <a:lnTo>
                  <a:pt x="226225" y="131572"/>
                </a:lnTo>
                <a:lnTo>
                  <a:pt x="232168" y="99936"/>
                </a:lnTo>
                <a:lnTo>
                  <a:pt x="192481" y="99936"/>
                </a:lnTo>
                <a:lnTo>
                  <a:pt x="178600" y="174155"/>
                </a:lnTo>
                <a:lnTo>
                  <a:pt x="175945" y="184276"/>
                </a:lnTo>
                <a:lnTo>
                  <a:pt x="172643" y="189344"/>
                </a:lnTo>
                <a:lnTo>
                  <a:pt x="168668" y="189344"/>
                </a:lnTo>
                <a:lnTo>
                  <a:pt x="160235" y="189344"/>
                </a:lnTo>
                <a:lnTo>
                  <a:pt x="160235" y="70840"/>
                </a:lnTo>
                <a:lnTo>
                  <a:pt x="271856" y="70840"/>
                </a:lnTo>
                <a:lnTo>
                  <a:pt x="271856" y="34163"/>
                </a:lnTo>
                <a:lnTo>
                  <a:pt x="160235" y="3416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98886" y="1145235"/>
            <a:ext cx="123532" cy="395109"/>
          </a:xfrm>
          <a:custGeom>
            <a:avLst/>
            <a:gdLst/>
            <a:ahLst/>
            <a:cxnLst/>
            <a:rect l="l" t="t" r="r" b="b"/>
            <a:pathLst>
              <a:path w="123532" h="395109">
                <a:moveTo>
                  <a:pt x="41173" y="83489"/>
                </a:moveTo>
                <a:lnTo>
                  <a:pt x="37858" y="94449"/>
                </a:lnTo>
                <a:lnTo>
                  <a:pt x="33566" y="99936"/>
                </a:lnTo>
                <a:lnTo>
                  <a:pt x="28282" y="99936"/>
                </a:lnTo>
                <a:lnTo>
                  <a:pt x="0" y="99936"/>
                </a:lnTo>
                <a:lnTo>
                  <a:pt x="0" y="142100"/>
                </a:lnTo>
                <a:lnTo>
                  <a:pt x="39687" y="142100"/>
                </a:lnTo>
                <a:lnTo>
                  <a:pt x="39687" y="395109"/>
                </a:lnTo>
                <a:lnTo>
                  <a:pt x="89293" y="395109"/>
                </a:lnTo>
                <a:lnTo>
                  <a:pt x="89293" y="94030"/>
                </a:lnTo>
                <a:lnTo>
                  <a:pt x="123532" y="0"/>
                </a:lnTo>
                <a:lnTo>
                  <a:pt x="67475" y="0"/>
                </a:lnTo>
                <a:lnTo>
                  <a:pt x="41173" y="8348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1843" y="1145235"/>
            <a:ext cx="310057" cy="313728"/>
          </a:xfrm>
          <a:custGeom>
            <a:avLst/>
            <a:gdLst/>
            <a:ahLst/>
            <a:cxnLst/>
            <a:rect l="l" t="t" r="r" b="b"/>
            <a:pathLst>
              <a:path w="310057" h="313728">
                <a:moveTo>
                  <a:pt x="57543" y="91071"/>
                </a:moveTo>
                <a:lnTo>
                  <a:pt x="0" y="91071"/>
                </a:lnTo>
                <a:lnTo>
                  <a:pt x="0" y="313728"/>
                </a:lnTo>
                <a:lnTo>
                  <a:pt x="256476" y="313728"/>
                </a:lnTo>
                <a:lnTo>
                  <a:pt x="273502" y="311492"/>
                </a:lnTo>
                <a:lnTo>
                  <a:pt x="284959" y="304788"/>
                </a:lnTo>
                <a:lnTo>
                  <a:pt x="290844" y="293615"/>
                </a:lnTo>
                <a:lnTo>
                  <a:pt x="291706" y="91071"/>
                </a:lnTo>
                <a:lnTo>
                  <a:pt x="109639" y="91071"/>
                </a:lnTo>
                <a:lnTo>
                  <a:pt x="109639" y="59029"/>
                </a:lnTo>
                <a:lnTo>
                  <a:pt x="310057" y="59029"/>
                </a:lnTo>
                <a:lnTo>
                  <a:pt x="310057" y="25298"/>
                </a:lnTo>
                <a:lnTo>
                  <a:pt x="109639" y="25298"/>
                </a:lnTo>
                <a:lnTo>
                  <a:pt x="109639" y="0"/>
                </a:lnTo>
                <a:lnTo>
                  <a:pt x="57543" y="0"/>
                </a:lnTo>
                <a:lnTo>
                  <a:pt x="57543" y="9107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81944" y="1393596"/>
            <a:ext cx="192481" cy="32054"/>
          </a:xfrm>
          <a:custGeom>
            <a:avLst/>
            <a:gdLst/>
            <a:ahLst/>
            <a:cxnLst/>
            <a:rect l="l" t="t" r="r" b="b"/>
            <a:pathLst>
              <a:path w="192481" h="32054">
                <a:moveTo>
                  <a:pt x="0" y="32054"/>
                </a:moveTo>
                <a:lnTo>
                  <a:pt x="0" y="0"/>
                </a:lnTo>
                <a:lnTo>
                  <a:pt x="192481" y="0"/>
                </a:lnTo>
                <a:lnTo>
                  <a:pt x="192481" y="20243"/>
                </a:lnTo>
                <a:lnTo>
                  <a:pt x="192481" y="28117"/>
                </a:lnTo>
                <a:lnTo>
                  <a:pt x="188353" y="32054"/>
                </a:lnTo>
                <a:lnTo>
                  <a:pt x="180086" y="32054"/>
                </a:lnTo>
                <a:lnTo>
                  <a:pt x="0" y="3205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81944" y="1332458"/>
            <a:ext cx="192481" cy="29095"/>
          </a:xfrm>
          <a:custGeom>
            <a:avLst/>
            <a:gdLst/>
            <a:ahLst/>
            <a:cxnLst/>
            <a:rect l="l" t="t" r="r" b="b"/>
            <a:pathLst>
              <a:path w="192481" h="29095">
                <a:moveTo>
                  <a:pt x="0" y="0"/>
                </a:moveTo>
                <a:lnTo>
                  <a:pt x="192481" y="0"/>
                </a:lnTo>
                <a:lnTo>
                  <a:pt x="192481" y="29095"/>
                </a:lnTo>
                <a:lnTo>
                  <a:pt x="0" y="29095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1944" y="1270469"/>
            <a:ext cx="192481" cy="30352"/>
          </a:xfrm>
          <a:custGeom>
            <a:avLst/>
            <a:gdLst/>
            <a:ahLst/>
            <a:cxnLst/>
            <a:rect l="l" t="t" r="r" b="b"/>
            <a:pathLst>
              <a:path w="192481" h="30352">
                <a:moveTo>
                  <a:pt x="0" y="0"/>
                </a:moveTo>
                <a:lnTo>
                  <a:pt x="192481" y="0"/>
                </a:lnTo>
                <a:lnTo>
                  <a:pt x="192481" y="30352"/>
                </a:lnTo>
                <a:lnTo>
                  <a:pt x="0" y="30352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6049" y="1475828"/>
            <a:ext cx="143973" cy="55664"/>
          </a:xfrm>
          <a:custGeom>
            <a:avLst/>
            <a:gdLst/>
            <a:ahLst/>
            <a:cxnLst/>
            <a:rect l="l" t="t" r="r" b="b"/>
            <a:pathLst>
              <a:path w="143973" h="55664">
                <a:moveTo>
                  <a:pt x="58038" y="24028"/>
                </a:moveTo>
                <a:lnTo>
                  <a:pt x="0" y="24028"/>
                </a:lnTo>
                <a:lnTo>
                  <a:pt x="0" y="55664"/>
                </a:lnTo>
                <a:lnTo>
                  <a:pt x="77876" y="55664"/>
                </a:lnTo>
                <a:lnTo>
                  <a:pt x="91143" y="54550"/>
                </a:lnTo>
                <a:lnTo>
                  <a:pt x="130652" y="26402"/>
                </a:lnTo>
                <a:lnTo>
                  <a:pt x="143973" y="2923"/>
                </a:lnTo>
                <a:lnTo>
                  <a:pt x="83337" y="0"/>
                </a:lnTo>
                <a:lnTo>
                  <a:pt x="75390" y="14312"/>
                </a:lnTo>
                <a:lnTo>
                  <a:pt x="65999" y="22251"/>
                </a:lnTo>
                <a:lnTo>
                  <a:pt x="58038" y="2402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93069" y="1475828"/>
            <a:ext cx="158750" cy="55664"/>
          </a:xfrm>
          <a:custGeom>
            <a:avLst/>
            <a:gdLst/>
            <a:ahLst/>
            <a:cxnLst/>
            <a:rect l="l" t="t" r="r" b="b"/>
            <a:pathLst>
              <a:path w="158750" h="55664">
                <a:moveTo>
                  <a:pt x="17856" y="29514"/>
                </a:moveTo>
                <a:lnTo>
                  <a:pt x="60346" y="54654"/>
                </a:lnTo>
                <a:lnTo>
                  <a:pt x="158750" y="55664"/>
                </a:lnTo>
                <a:lnTo>
                  <a:pt x="158750" y="24028"/>
                </a:lnTo>
                <a:lnTo>
                  <a:pt x="99225" y="24028"/>
                </a:lnTo>
                <a:lnTo>
                  <a:pt x="84480" y="22036"/>
                </a:lnTo>
                <a:lnTo>
                  <a:pt x="74421" y="16069"/>
                </a:lnTo>
                <a:lnTo>
                  <a:pt x="63500" y="0"/>
                </a:lnTo>
                <a:lnTo>
                  <a:pt x="0" y="0"/>
                </a:lnTo>
                <a:lnTo>
                  <a:pt x="17856" y="2951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4695" y="1153667"/>
            <a:ext cx="98717" cy="101193"/>
          </a:xfrm>
          <a:custGeom>
            <a:avLst/>
            <a:gdLst/>
            <a:ahLst/>
            <a:cxnLst/>
            <a:rect l="l" t="t" r="r" b="b"/>
            <a:pathLst>
              <a:path w="98717" h="101193">
                <a:moveTo>
                  <a:pt x="23812" y="79692"/>
                </a:moveTo>
                <a:lnTo>
                  <a:pt x="30182" y="91680"/>
                </a:lnTo>
                <a:lnTo>
                  <a:pt x="40671" y="98846"/>
                </a:lnTo>
                <a:lnTo>
                  <a:pt x="98717" y="101193"/>
                </a:lnTo>
                <a:lnTo>
                  <a:pt x="98717" y="62826"/>
                </a:lnTo>
                <a:lnTo>
                  <a:pt x="83337" y="62826"/>
                </a:lnTo>
                <a:lnTo>
                  <a:pt x="75730" y="62826"/>
                </a:lnTo>
                <a:lnTo>
                  <a:pt x="70942" y="59321"/>
                </a:lnTo>
                <a:lnTo>
                  <a:pt x="68948" y="52285"/>
                </a:lnTo>
                <a:lnTo>
                  <a:pt x="55067" y="0"/>
                </a:lnTo>
                <a:lnTo>
                  <a:pt x="0" y="0"/>
                </a:lnTo>
                <a:lnTo>
                  <a:pt x="23812" y="7969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2701" y="1270469"/>
            <a:ext cx="100711" cy="102882"/>
          </a:xfrm>
          <a:custGeom>
            <a:avLst/>
            <a:gdLst/>
            <a:ahLst/>
            <a:cxnLst/>
            <a:rect l="l" t="t" r="r" b="b"/>
            <a:pathLst>
              <a:path w="100711" h="102882">
                <a:moveTo>
                  <a:pt x="21831" y="80543"/>
                </a:moveTo>
                <a:lnTo>
                  <a:pt x="28098" y="92873"/>
                </a:lnTo>
                <a:lnTo>
                  <a:pt x="38382" y="100318"/>
                </a:lnTo>
                <a:lnTo>
                  <a:pt x="52677" y="102881"/>
                </a:lnTo>
                <a:lnTo>
                  <a:pt x="100711" y="102882"/>
                </a:lnTo>
                <a:lnTo>
                  <a:pt x="100711" y="64096"/>
                </a:lnTo>
                <a:lnTo>
                  <a:pt x="81368" y="64096"/>
                </a:lnTo>
                <a:lnTo>
                  <a:pt x="73748" y="64096"/>
                </a:lnTo>
                <a:lnTo>
                  <a:pt x="69126" y="60718"/>
                </a:lnTo>
                <a:lnTo>
                  <a:pt x="67475" y="53975"/>
                </a:lnTo>
                <a:lnTo>
                  <a:pt x="55067" y="0"/>
                </a:lnTo>
                <a:lnTo>
                  <a:pt x="0" y="0"/>
                </a:lnTo>
                <a:lnTo>
                  <a:pt x="21831" y="8054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324" y="1403299"/>
            <a:ext cx="107149" cy="126504"/>
          </a:xfrm>
          <a:custGeom>
            <a:avLst/>
            <a:gdLst/>
            <a:ahLst/>
            <a:cxnLst/>
            <a:rect l="l" t="t" r="r" b="b"/>
            <a:pathLst>
              <a:path w="107149" h="126504">
                <a:moveTo>
                  <a:pt x="35712" y="72948"/>
                </a:moveTo>
                <a:lnTo>
                  <a:pt x="32397" y="82778"/>
                </a:lnTo>
                <a:lnTo>
                  <a:pt x="28435" y="87706"/>
                </a:lnTo>
                <a:lnTo>
                  <a:pt x="23812" y="87706"/>
                </a:lnTo>
                <a:lnTo>
                  <a:pt x="0" y="87706"/>
                </a:lnTo>
                <a:lnTo>
                  <a:pt x="0" y="126504"/>
                </a:lnTo>
                <a:lnTo>
                  <a:pt x="42163" y="126504"/>
                </a:lnTo>
                <a:lnTo>
                  <a:pt x="77889" y="110158"/>
                </a:lnTo>
                <a:lnTo>
                  <a:pt x="107149" y="0"/>
                </a:lnTo>
                <a:lnTo>
                  <a:pt x="51587" y="0"/>
                </a:lnTo>
                <a:lnTo>
                  <a:pt x="35712" y="7294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61268" y="1162519"/>
            <a:ext cx="148831" cy="271564"/>
          </a:xfrm>
          <a:custGeom>
            <a:avLst/>
            <a:gdLst/>
            <a:ahLst/>
            <a:cxnLst/>
            <a:rect l="l" t="t" r="r" b="b"/>
            <a:pathLst>
              <a:path w="148831" h="271564">
                <a:moveTo>
                  <a:pt x="0" y="271564"/>
                </a:moveTo>
                <a:lnTo>
                  <a:pt x="115595" y="271564"/>
                </a:lnTo>
                <a:lnTo>
                  <a:pt x="131614" y="269144"/>
                </a:lnTo>
                <a:lnTo>
                  <a:pt x="142413" y="261886"/>
                </a:lnTo>
                <a:lnTo>
                  <a:pt x="147990" y="249790"/>
                </a:lnTo>
                <a:lnTo>
                  <a:pt x="148831" y="0"/>
                </a:lnTo>
                <a:lnTo>
                  <a:pt x="0" y="0"/>
                </a:lnTo>
                <a:lnTo>
                  <a:pt x="0" y="27156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09388" y="1354797"/>
            <a:ext cx="53581" cy="43865"/>
          </a:xfrm>
          <a:custGeom>
            <a:avLst/>
            <a:gdLst/>
            <a:ahLst/>
            <a:cxnLst/>
            <a:rect l="l" t="t" r="r" b="b"/>
            <a:pathLst>
              <a:path w="53581" h="43865">
                <a:moveTo>
                  <a:pt x="0" y="43865"/>
                </a:moveTo>
                <a:lnTo>
                  <a:pt x="0" y="0"/>
                </a:lnTo>
                <a:lnTo>
                  <a:pt x="53581" y="0"/>
                </a:lnTo>
                <a:lnTo>
                  <a:pt x="53581" y="31635"/>
                </a:lnTo>
                <a:lnTo>
                  <a:pt x="53581" y="39789"/>
                </a:lnTo>
                <a:lnTo>
                  <a:pt x="50266" y="43865"/>
                </a:lnTo>
                <a:lnTo>
                  <a:pt x="43662" y="43865"/>
                </a:lnTo>
                <a:lnTo>
                  <a:pt x="0" y="4386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09388" y="1276794"/>
            <a:ext cx="53581" cy="42583"/>
          </a:xfrm>
          <a:custGeom>
            <a:avLst/>
            <a:gdLst/>
            <a:ahLst/>
            <a:cxnLst/>
            <a:rect l="l" t="t" r="r" b="b"/>
            <a:pathLst>
              <a:path w="53581" h="42583">
                <a:moveTo>
                  <a:pt x="0" y="0"/>
                </a:moveTo>
                <a:lnTo>
                  <a:pt x="53581" y="0"/>
                </a:lnTo>
                <a:lnTo>
                  <a:pt x="53581" y="42583"/>
                </a:lnTo>
                <a:lnTo>
                  <a:pt x="0" y="42583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9388" y="1197940"/>
            <a:ext cx="53581" cy="43433"/>
          </a:xfrm>
          <a:custGeom>
            <a:avLst/>
            <a:gdLst/>
            <a:ahLst/>
            <a:cxnLst/>
            <a:rect l="l" t="t" r="r" b="b"/>
            <a:pathLst>
              <a:path w="53581" h="43433">
                <a:moveTo>
                  <a:pt x="0" y="0"/>
                </a:moveTo>
                <a:lnTo>
                  <a:pt x="53581" y="0"/>
                </a:lnTo>
                <a:lnTo>
                  <a:pt x="53581" y="43433"/>
                </a:lnTo>
                <a:lnTo>
                  <a:pt x="0" y="43433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6051" y="1450949"/>
            <a:ext cx="98717" cy="80543"/>
          </a:xfrm>
          <a:custGeom>
            <a:avLst/>
            <a:gdLst/>
            <a:ahLst/>
            <a:cxnLst/>
            <a:rect l="l" t="t" r="r" b="b"/>
            <a:pathLst>
              <a:path w="98717" h="80543">
                <a:moveTo>
                  <a:pt x="37211" y="39217"/>
                </a:moveTo>
                <a:lnTo>
                  <a:pt x="34886" y="44551"/>
                </a:lnTo>
                <a:lnTo>
                  <a:pt x="31750" y="47231"/>
                </a:lnTo>
                <a:lnTo>
                  <a:pt x="27774" y="47231"/>
                </a:lnTo>
                <a:lnTo>
                  <a:pt x="0" y="47231"/>
                </a:lnTo>
                <a:lnTo>
                  <a:pt x="0" y="80543"/>
                </a:lnTo>
                <a:lnTo>
                  <a:pt x="43649" y="80543"/>
                </a:lnTo>
                <a:lnTo>
                  <a:pt x="59201" y="78625"/>
                </a:lnTo>
                <a:lnTo>
                  <a:pt x="70791" y="72873"/>
                </a:lnTo>
                <a:lnTo>
                  <a:pt x="78425" y="63292"/>
                </a:lnTo>
                <a:lnTo>
                  <a:pt x="98717" y="0"/>
                </a:lnTo>
                <a:lnTo>
                  <a:pt x="51587" y="0"/>
                </a:lnTo>
                <a:lnTo>
                  <a:pt x="37211" y="3921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41138" y="1450949"/>
            <a:ext cx="97243" cy="80543"/>
          </a:xfrm>
          <a:custGeom>
            <a:avLst/>
            <a:gdLst/>
            <a:ahLst/>
            <a:cxnLst/>
            <a:rect l="l" t="t" r="r" b="b"/>
            <a:pathLst>
              <a:path w="97243" h="80543">
                <a:moveTo>
                  <a:pt x="24307" y="61137"/>
                </a:moveTo>
                <a:lnTo>
                  <a:pt x="31679" y="71454"/>
                </a:lnTo>
                <a:lnTo>
                  <a:pt x="42512" y="77906"/>
                </a:lnTo>
                <a:lnTo>
                  <a:pt x="56811" y="80489"/>
                </a:lnTo>
                <a:lnTo>
                  <a:pt x="97243" y="80543"/>
                </a:lnTo>
                <a:lnTo>
                  <a:pt x="97243" y="47231"/>
                </a:lnTo>
                <a:lnTo>
                  <a:pt x="77393" y="47231"/>
                </a:lnTo>
                <a:lnTo>
                  <a:pt x="72097" y="47231"/>
                </a:lnTo>
                <a:lnTo>
                  <a:pt x="68300" y="44691"/>
                </a:lnTo>
                <a:lnTo>
                  <a:pt x="65989" y="39636"/>
                </a:lnTo>
                <a:lnTo>
                  <a:pt x="47129" y="0"/>
                </a:lnTo>
                <a:lnTo>
                  <a:pt x="0" y="0"/>
                </a:lnTo>
                <a:lnTo>
                  <a:pt x="24307" y="6113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42344" y="1163777"/>
            <a:ext cx="47625" cy="304037"/>
          </a:xfrm>
          <a:custGeom>
            <a:avLst/>
            <a:gdLst/>
            <a:ahLst/>
            <a:cxnLst/>
            <a:rect l="l" t="t" r="r" b="b"/>
            <a:pathLst>
              <a:path w="47625" h="304037">
                <a:moveTo>
                  <a:pt x="0" y="304037"/>
                </a:moveTo>
                <a:lnTo>
                  <a:pt x="47625" y="304037"/>
                </a:lnTo>
                <a:lnTo>
                  <a:pt x="47625" y="0"/>
                </a:lnTo>
                <a:lnTo>
                  <a:pt x="0" y="0"/>
                </a:lnTo>
                <a:lnTo>
                  <a:pt x="0" y="30403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58219" y="1146911"/>
            <a:ext cx="113106" cy="386689"/>
          </a:xfrm>
          <a:custGeom>
            <a:avLst/>
            <a:gdLst/>
            <a:ahLst/>
            <a:cxnLst/>
            <a:rect l="l" t="t" r="r" b="b"/>
            <a:pathLst>
              <a:path w="113106" h="386689">
                <a:moveTo>
                  <a:pt x="61023" y="330606"/>
                </a:moveTo>
                <a:lnTo>
                  <a:pt x="61023" y="343255"/>
                </a:lnTo>
                <a:lnTo>
                  <a:pt x="57873" y="349580"/>
                </a:lnTo>
                <a:lnTo>
                  <a:pt x="51600" y="349580"/>
                </a:lnTo>
                <a:lnTo>
                  <a:pt x="0" y="349580"/>
                </a:lnTo>
                <a:lnTo>
                  <a:pt x="0" y="386689"/>
                </a:lnTo>
                <a:lnTo>
                  <a:pt x="69456" y="386689"/>
                </a:lnTo>
                <a:lnTo>
                  <a:pt x="105924" y="368991"/>
                </a:lnTo>
                <a:lnTo>
                  <a:pt x="113106" y="0"/>
                </a:lnTo>
                <a:lnTo>
                  <a:pt x="61023" y="0"/>
                </a:lnTo>
                <a:lnTo>
                  <a:pt x="61023" y="33060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65686" y="1150289"/>
            <a:ext cx="232168" cy="72529"/>
          </a:xfrm>
          <a:custGeom>
            <a:avLst/>
            <a:gdLst/>
            <a:ahLst/>
            <a:cxnLst/>
            <a:rect l="l" t="t" r="r" b="b"/>
            <a:pathLst>
              <a:path w="232168" h="72529">
                <a:moveTo>
                  <a:pt x="87312" y="32042"/>
                </a:moveTo>
                <a:lnTo>
                  <a:pt x="0" y="32042"/>
                </a:lnTo>
                <a:lnTo>
                  <a:pt x="0" y="72529"/>
                </a:lnTo>
                <a:lnTo>
                  <a:pt x="232168" y="72529"/>
                </a:lnTo>
                <a:lnTo>
                  <a:pt x="232168" y="32042"/>
                </a:lnTo>
                <a:lnTo>
                  <a:pt x="145351" y="32042"/>
                </a:lnTo>
                <a:lnTo>
                  <a:pt x="145351" y="0"/>
                </a:lnTo>
                <a:lnTo>
                  <a:pt x="87312" y="0"/>
                </a:lnTo>
                <a:lnTo>
                  <a:pt x="87312" y="3204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63706" y="1235049"/>
            <a:ext cx="105168" cy="65773"/>
          </a:xfrm>
          <a:custGeom>
            <a:avLst/>
            <a:gdLst/>
            <a:ahLst/>
            <a:cxnLst/>
            <a:rect l="l" t="t" r="r" b="b"/>
            <a:pathLst>
              <a:path w="105168" h="65773">
                <a:moveTo>
                  <a:pt x="37706" y="20662"/>
                </a:moveTo>
                <a:lnTo>
                  <a:pt x="35382" y="24599"/>
                </a:lnTo>
                <a:lnTo>
                  <a:pt x="31407" y="26568"/>
                </a:lnTo>
                <a:lnTo>
                  <a:pt x="25793" y="26568"/>
                </a:lnTo>
                <a:lnTo>
                  <a:pt x="0" y="26568"/>
                </a:lnTo>
                <a:lnTo>
                  <a:pt x="0" y="65773"/>
                </a:lnTo>
                <a:lnTo>
                  <a:pt x="45643" y="65773"/>
                </a:lnTo>
                <a:lnTo>
                  <a:pt x="59735" y="63647"/>
                </a:lnTo>
                <a:lnTo>
                  <a:pt x="70622" y="57266"/>
                </a:lnTo>
                <a:lnTo>
                  <a:pt x="105168" y="0"/>
                </a:lnTo>
                <a:lnTo>
                  <a:pt x="49606" y="0"/>
                </a:lnTo>
                <a:lnTo>
                  <a:pt x="37706" y="2066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89220" y="1236306"/>
            <a:ext cx="107149" cy="64516"/>
          </a:xfrm>
          <a:custGeom>
            <a:avLst/>
            <a:gdLst/>
            <a:ahLst/>
            <a:cxnLst/>
            <a:rect l="l" t="t" r="r" b="b"/>
            <a:pathLst>
              <a:path w="107149" h="64516">
                <a:moveTo>
                  <a:pt x="23812" y="48501"/>
                </a:moveTo>
                <a:lnTo>
                  <a:pt x="33413" y="59655"/>
                </a:lnTo>
                <a:lnTo>
                  <a:pt x="44428" y="64349"/>
                </a:lnTo>
                <a:lnTo>
                  <a:pt x="107149" y="64516"/>
                </a:lnTo>
                <a:lnTo>
                  <a:pt x="107149" y="25311"/>
                </a:lnTo>
                <a:lnTo>
                  <a:pt x="75399" y="25311"/>
                </a:lnTo>
                <a:lnTo>
                  <a:pt x="69773" y="25311"/>
                </a:lnTo>
                <a:lnTo>
                  <a:pt x="66141" y="23342"/>
                </a:lnTo>
                <a:lnTo>
                  <a:pt x="64490" y="19405"/>
                </a:lnTo>
                <a:lnTo>
                  <a:pt x="55562" y="0"/>
                </a:lnTo>
                <a:lnTo>
                  <a:pt x="0" y="0"/>
                </a:lnTo>
                <a:lnTo>
                  <a:pt x="23812" y="4850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3706" y="1313903"/>
            <a:ext cx="232663" cy="215900"/>
          </a:xfrm>
          <a:custGeom>
            <a:avLst/>
            <a:gdLst/>
            <a:ahLst/>
            <a:cxnLst/>
            <a:rect l="l" t="t" r="r" b="b"/>
            <a:pathLst>
              <a:path w="232663" h="215900">
                <a:moveTo>
                  <a:pt x="118071" y="63665"/>
                </a:moveTo>
                <a:lnTo>
                  <a:pt x="71437" y="0"/>
                </a:lnTo>
                <a:lnTo>
                  <a:pt x="12395" y="0"/>
                </a:lnTo>
                <a:lnTo>
                  <a:pt x="87807" y="107950"/>
                </a:lnTo>
                <a:lnTo>
                  <a:pt x="59029" y="151384"/>
                </a:lnTo>
                <a:lnTo>
                  <a:pt x="50550" y="162354"/>
                </a:lnTo>
                <a:lnTo>
                  <a:pt x="40122" y="169752"/>
                </a:lnTo>
                <a:lnTo>
                  <a:pt x="27747" y="173575"/>
                </a:lnTo>
                <a:lnTo>
                  <a:pt x="0" y="174155"/>
                </a:lnTo>
                <a:lnTo>
                  <a:pt x="0" y="214210"/>
                </a:lnTo>
                <a:lnTo>
                  <a:pt x="47625" y="214210"/>
                </a:lnTo>
                <a:lnTo>
                  <a:pt x="62273" y="213020"/>
                </a:lnTo>
                <a:lnTo>
                  <a:pt x="96005" y="195165"/>
                </a:lnTo>
                <a:lnTo>
                  <a:pt x="121538" y="155600"/>
                </a:lnTo>
                <a:lnTo>
                  <a:pt x="151803" y="199034"/>
                </a:lnTo>
                <a:lnTo>
                  <a:pt x="161525" y="209329"/>
                </a:lnTo>
                <a:lnTo>
                  <a:pt x="172790" y="214860"/>
                </a:lnTo>
                <a:lnTo>
                  <a:pt x="232663" y="215900"/>
                </a:lnTo>
                <a:lnTo>
                  <a:pt x="232663" y="178790"/>
                </a:lnTo>
                <a:lnTo>
                  <a:pt x="212331" y="178790"/>
                </a:lnTo>
                <a:lnTo>
                  <a:pt x="205041" y="178790"/>
                </a:lnTo>
                <a:lnTo>
                  <a:pt x="198094" y="174282"/>
                </a:lnTo>
                <a:lnTo>
                  <a:pt x="191490" y="165290"/>
                </a:lnTo>
                <a:lnTo>
                  <a:pt x="150317" y="108369"/>
                </a:lnTo>
                <a:lnTo>
                  <a:pt x="216293" y="1689"/>
                </a:lnTo>
                <a:lnTo>
                  <a:pt x="159245" y="1689"/>
                </a:lnTo>
                <a:lnTo>
                  <a:pt x="118071" y="6366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03811" y="1150289"/>
            <a:ext cx="220764" cy="113436"/>
          </a:xfrm>
          <a:custGeom>
            <a:avLst/>
            <a:gdLst/>
            <a:ahLst/>
            <a:cxnLst/>
            <a:rect l="l" t="t" r="r" b="b"/>
            <a:pathLst>
              <a:path w="220764" h="113436">
                <a:moveTo>
                  <a:pt x="31254" y="56921"/>
                </a:moveTo>
                <a:lnTo>
                  <a:pt x="23879" y="69832"/>
                </a:lnTo>
                <a:lnTo>
                  <a:pt x="12597" y="74217"/>
                </a:lnTo>
                <a:lnTo>
                  <a:pt x="0" y="74218"/>
                </a:lnTo>
                <a:lnTo>
                  <a:pt x="0" y="113436"/>
                </a:lnTo>
                <a:lnTo>
                  <a:pt x="34226" y="113436"/>
                </a:lnTo>
                <a:lnTo>
                  <a:pt x="47452" y="111417"/>
                </a:lnTo>
                <a:lnTo>
                  <a:pt x="58476" y="105360"/>
                </a:lnTo>
                <a:lnTo>
                  <a:pt x="67302" y="95267"/>
                </a:lnTo>
                <a:lnTo>
                  <a:pt x="76403" y="74218"/>
                </a:lnTo>
                <a:lnTo>
                  <a:pt x="220764" y="74218"/>
                </a:lnTo>
                <a:lnTo>
                  <a:pt x="220764" y="37109"/>
                </a:lnTo>
                <a:lnTo>
                  <a:pt x="92278" y="37109"/>
                </a:lnTo>
                <a:lnTo>
                  <a:pt x="107657" y="0"/>
                </a:lnTo>
                <a:lnTo>
                  <a:pt x="52095" y="0"/>
                </a:lnTo>
                <a:lnTo>
                  <a:pt x="31254" y="5692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63" y="1254861"/>
            <a:ext cx="210337" cy="273253"/>
          </a:xfrm>
          <a:custGeom>
            <a:avLst/>
            <a:gdLst/>
            <a:ahLst/>
            <a:cxnLst/>
            <a:rect l="l" t="t" r="r" b="b"/>
            <a:pathLst>
              <a:path w="210337" h="273253">
                <a:moveTo>
                  <a:pt x="94259" y="95300"/>
                </a:moveTo>
                <a:lnTo>
                  <a:pt x="57048" y="35420"/>
                </a:lnTo>
                <a:lnTo>
                  <a:pt x="0" y="35420"/>
                </a:lnTo>
                <a:lnTo>
                  <a:pt x="68961" y="153492"/>
                </a:lnTo>
                <a:lnTo>
                  <a:pt x="37706" y="224764"/>
                </a:lnTo>
                <a:lnTo>
                  <a:pt x="34061" y="231508"/>
                </a:lnTo>
                <a:lnTo>
                  <a:pt x="29425" y="234873"/>
                </a:lnTo>
                <a:lnTo>
                  <a:pt x="23812" y="234873"/>
                </a:lnTo>
                <a:lnTo>
                  <a:pt x="1981" y="234873"/>
                </a:lnTo>
                <a:lnTo>
                  <a:pt x="1981" y="273253"/>
                </a:lnTo>
                <a:lnTo>
                  <a:pt x="51092" y="273253"/>
                </a:lnTo>
                <a:lnTo>
                  <a:pt x="64877" y="271306"/>
                </a:lnTo>
                <a:lnTo>
                  <a:pt x="76180" y="265467"/>
                </a:lnTo>
                <a:lnTo>
                  <a:pt x="84998" y="255737"/>
                </a:lnTo>
                <a:lnTo>
                  <a:pt x="104178" y="212534"/>
                </a:lnTo>
                <a:lnTo>
                  <a:pt x="127990" y="253428"/>
                </a:lnTo>
                <a:lnTo>
                  <a:pt x="137252" y="265073"/>
                </a:lnTo>
                <a:lnTo>
                  <a:pt x="148018" y="271081"/>
                </a:lnTo>
                <a:lnTo>
                  <a:pt x="210337" y="271983"/>
                </a:lnTo>
                <a:lnTo>
                  <a:pt x="210337" y="231508"/>
                </a:lnTo>
                <a:lnTo>
                  <a:pt x="188518" y="231508"/>
                </a:lnTo>
                <a:lnTo>
                  <a:pt x="181229" y="231508"/>
                </a:lnTo>
                <a:lnTo>
                  <a:pt x="174790" y="226301"/>
                </a:lnTo>
                <a:lnTo>
                  <a:pt x="169164" y="215900"/>
                </a:lnTo>
                <a:lnTo>
                  <a:pt x="129476" y="152234"/>
                </a:lnTo>
                <a:lnTo>
                  <a:pt x="192481" y="0"/>
                </a:lnTo>
                <a:lnTo>
                  <a:pt x="136423" y="0"/>
                </a:lnTo>
                <a:lnTo>
                  <a:pt x="94259" y="9530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03062" y="1146911"/>
            <a:ext cx="220751" cy="111328"/>
          </a:xfrm>
          <a:custGeom>
            <a:avLst/>
            <a:gdLst/>
            <a:ahLst/>
            <a:cxnLst/>
            <a:rect l="l" t="t" r="r" b="b"/>
            <a:pathLst>
              <a:path w="220751" h="111328">
                <a:moveTo>
                  <a:pt x="6934" y="63258"/>
                </a:moveTo>
                <a:lnTo>
                  <a:pt x="2311" y="67754"/>
                </a:lnTo>
                <a:lnTo>
                  <a:pt x="0" y="72529"/>
                </a:lnTo>
                <a:lnTo>
                  <a:pt x="0" y="77597"/>
                </a:lnTo>
                <a:lnTo>
                  <a:pt x="0" y="111328"/>
                </a:lnTo>
                <a:lnTo>
                  <a:pt x="173126" y="111328"/>
                </a:lnTo>
                <a:lnTo>
                  <a:pt x="188387" y="110078"/>
                </a:lnTo>
                <a:lnTo>
                  <a:pt x="220655" y="77300"/>
                </a:lnTo>
                <a:lnTo>
                  <a:pt x="220751" y="34163"/>
                </a:lnTo>
                <a:lnTo>
                  <a:pt x="164693" y="34163"/>
                </a:lnTo>
                <a:lnTo>
                  <a:pt x="164693" y="57353"/>
                </a:lnTo>
                <a:lnTo>
                  <a:pt x="164693" y="68605"/>
                </a:lnTo>
                <a:lnTo>
                  <a:pt x="160235" y="74218"/>
                </a:lnTo>
                <a:lnTo>
                  <a:pt x="151307" y="74218"/>
                </a:lnTo>
                <a:lnTo>
                  <a:pt x="65481" y="74218"/>
                </a:lnTo>
                <a:lnTo>
                  <a:pt x="127000" y="0"/>
                </a:lnTo>
                <a:lnTo>
                  <a:pt x="61506" y="0"/>
                </a:lnTo>
                <a:lnTo>
                  <a:pt x="6934" y="6325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13476" y="1283957"/>
            <a:ext cx="206375" cy="254698"/>
          </a:xfrm>
          <a:custGeom>
            <a:avLst/>
            <a:gdLst/>
            <a:ahLst/>
            <a:cxnLst/>
            <a:rect l="l" t="t" r="r" b="b"/>
            <a:pathLst>
              <a:path w="206375" h="254698">
                <a:moveTo>
                  <a:pt x="0" y="0"/>
                </a:moveTo>
                <a:lnTo>
                  <a:pt x="0" y="254698"/>
                </a:lnTo>
                <a:lnTo>
                  <a:pt x="53086" y="254698"/>
                </a:lnTo>
                <a:lnTo>
                  <a:pt x="53086" y="183857"/>
                </a:lnTo>
                <a:lnTo>
                  <a:pt x="152298" y="183857"/>
                </a:lnTo>
                <a:lnTo>
                  <a:pt x="152298" y="204101"/>
                </a:lnTo>
                <a:lnTo>
                  <a:pt x="152298" y="208318"/>
                </a:lnTo>
                <a:lnTo>
                  <a:pt x="149821" y="210426"/>
                </a:lnTo>
                <a:lnTo>
                  <a:pt x="144856" y="210426"/>
                </a:lnTo>
                <a:lnTo>
                  <a:pt x="103187" y="210426"/>
                </a:lnTo>
                <a:lnTo>
                  <a:pt x="103187" y="249643"/>
                </a:lnTo>
                <a:lnTo>
                  <a:pt x="174129" y="249643"/>
                </a:lnTo>
                <a:lnTo>
                  <a:pt x="191622" y="247301"/>
                </a:lnTo>
                <a:lnTo>
                  <a:pt x="202363" y="240274"/>
                </a:lnTo>
                <a:lnTo>
                  <a:pt x="206348" y="228565"/>
                </a:lnTo>
                <a:lnTo>
                  <a:pt x="206375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66562" y="1395285"/>
            <a:ext cx="99212" cy="35420"/>
          </a:xfrm>
          <a:custGeom>
            <a:avLst/>
            <a:gdLst/>
            <a:ahLst/>
            <a:cxnLst/>
            <a:rect l="l" t="t" r="r" b="b"/>
            <a:pathLst>
              <a:path w="99212" h="35420">
                <a:moveTo>
                  <a:pt x="0" y="0"/>
                </a:moveTo>
                <a:lnTo>
                  <a:pt x="99212" y="0"/>
                </a:lnTo>
                <a:lnTo>
                  <a:pt x="99212" y="35420"/>
                </a:lnTo>
                <a:lnTo>
                  <a:pt x="0" y="3542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66562" y="1321066"/>
            <a:ext cx="99212" cy="37109"/>
          </a:xfrm>
          <a:custGeom>
            <a:avLst/>
            <a:gdLst/>
            <a:ahLst/>
            <a:cxnLst/>
            <a:rect l="l" t="t" r="r" b="b"/>
            <a:pathLst>
              <a:path w="99212" h="37109">
                <a:moveTo>
                  <a:pt x="0" y="0"/>
                </a:moveTo>
                <a:lnTo>
                  <a:pt x="99212" y="0"/>
                </a:lnTo>
                <a:lnTo>
                  <a:pt x="99212" y="37109"/>
                </a:lnTo>
                <a:lnTo>
                  <a:pt x="0" y="37109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61519" y="1150289"/>
            <a:ext cx="192481" cy="177101"/>
          </a:xfrm>
          <a:custGeom>
            <a:avLst/>
            <a:gdLst/>
            <a:ahLst/>
            <a:cxnLst/>
            <a:rect l="l" t="t" r="r" b="b"/>
            <a:pathLst>
              <a:path w="192481" h="177101">
                <a:moveTo>
                  <a:pt x="0" y="155600"/>
                </a:moveTo>
                <a:lnTo>
                  <a:pt x="3481" y="167486"/>
                </a:lnTo>
                <a:lnTo>
                  <a:pt x="13929" y="174651"/>
                </a:lnTo>
                <a:lnTo>
                  <a:pt x="31345" y="177100"/>
                </a:lnTo>
                <a:lnTo>
                  <a:pt x="192481" y="177101"/>
                </a:lnTo>
                <a:lnTo>
                  <a:pt x="192481" y="138734"/>
                </a:lnTo>
                <a:lnTo>
                  <a:pt x="63500" y="138734"/>
                </a:lnTo>
                <a:lnTo>
                  <a:pt x="56883" y="138734"/>
                </a:lnTo>
                <a:lnTo>
                  <a:pt x="53581" y="136486"/>
                </a:lnTo>
                <a:lnTo>
                  <a:pt x="53581" y="131991"/>
                </a:lnTo>
                <a:lnTo>
                  <a:pt x="53581" y="79692"/>
                </a:lnTo>
                <a:lnTo>
                  <a:pt x="150812" y="79692"/>
                </a:lnTo>
                <a:lnTo>
                  <a:pt x="168189" y="77302"/>
                </a:lnTo>
                <a:lnTo>
                  <a:pt x="178768" y="70131"/>
                </a:lnTo>
                <a:lnTo>
                  <a:pt x="182551" y="58176"/>
                </a:lnTo>
                <a:lnTo>
                  <a:pt x="182562" y="3378"/>
                </a:lnTo>
                <a:lnTo>
                  <a:pt x="127000" y="3378"/>
                </a:lnTo>
                <a:lnTo>
                  <a:pt x="127000" y="35420"/>
                </a:lnTo>
                <a:lnTo>
                  <a:pt x="127000" y="40208"/>
                </a:lnTo>
                <a:lnTo>
                  <a:pt x="124180" y="42583"/>
                </a:lnTo>
                <a:lnTo>
                  <a:pt x="118567" y="42583"/>
                </a:lnTo>
                <a:lnTo>
                  <a:pt x="53581" y="42583"/>
                </a:lnTo>
                <a:lnTo>
                  <a:pt x="53581" y="0"/>
                </a:lnTo>
                <a:lnTo>
                  <a:pt x="0" y="0"/>
                </a:lnTo>
                <a:lnTo>
                  <a:pt x="0" y="15560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61519" y="1356486"/>
            <a:ext cx="194475" cy="173316"/>
          </a:xfrm>
          <a:custGeom>
            <a:avLst/>
            <a:gdLst/>
            <a:ahLst/>
            <a:cxnLst/>
            <a:rect l="l" t="t" r="r" b="b"/>
            <a:pathLst>
              <a:path w="194475" h="173316">
                <a:moveTo>
                  <a:pt x="0" y="151803"/>
                </a:moveTo>
                <a:lnTo>
                  <a:pt x="3480" y="163690"/>
                </a:lnTo>
                <a:lnTo>
                  <a:pt x="13924" y="170862"/>
                </a:lnTo>
                <a:lnTo>
                  <a:pt x="31333" y="173315"/>
                </a:lnTo>
                <a:lnTo>
                  <a:pt x="194475" y="173316"/>
                </a:lnTo>
                <a:lnTo>
                  <a:pt x="194475" y="134518"/>
                </a:lnTo>
                <a:lnTo>
                  <a:pt x="63500" y="134518"/>
                </a:lnTo>
                <a:lnTo>
                  <a:pt x="56883" y="134518"/>
                </a:lnTo>
                <a:lnTo>
                  <a:pt x="53581" y="132410"/>
                </a:lnTo>
                <a:lnTo>
                  <a:pt x="53581" y="128193"/>
                </a:lnTo>
                <a:lnTo>
                  <a:pt x="53581" y="80543"/>
                </a:lnTo>
                <a:lnTo>
                  <a:pt x="150812" y="80543"/>
                </a:lnTo>
                <a:lnTo>
                  <a:pt x="168362" y="78185"/>
                </a:lnTo>
                <a:lnTo>
                  <a:pt x="178944" y="71111"/>
                </a:lnTo>
                <a:lnTo>
                  <a:pt x="182561" y="59316"/>
                </a:lnTo>
                <a:lnTo>
                  <a:pt x="182562" y="5067"/>
                </a:lnTo>
                <a:lnTo>
                  <a:pt x="127000" y="5067"/>
                </a:lnTo>
                <a:lnTo>
                  <a:pt x="127000" y="35420"/>
                </a:lnTo>
                <a:lnTo>
                  <a:pt x="127000" y="39928"/>
                </a:lnTo>
                <a:lnTo>
                  <a:pt x="124180" y="42176"/>
                </a:lnTo>
                <a:lnTo>
                  <a:pt x="118567" y="42176"/>
                </a:lnTo>
                <a:lnTo>
                  <a:pt x="53581" y="42176"/>
                </a:lnTo>
                <a:lnTo>
                  <a:pt x="53581" y="0"/>
                </a:lnTo>
                <a:lnTo>
                  <a:pt x="0" y="0"/>
                </a:lnTo>
                <a:lnTo>
                  <a:pt x="0" y="15180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775" dirty="0" smtClean="0">
                <a:solidFill>
                  <a:srgbClr val="0089CF"/>
                </a:solidFill>
                <a:latin typeface="Meiryo"/>
                <a:cs typeface="Meiryo"/>
              </a:rPr>
              <a:t>台灣海峽偵測效</a:t>
            </a:r>
            <a:r>
              <a:rPr sz="3400" spc="575" dirty="0" smtClean="0">
                <a:solidFill>
                  <a:srgbClr val="0089CF"/>
                </a:solidFill>
                <a:latin typeface="Meiryo"/>
                <a:cs typeface="Meiryo"/>
              </a:rPr>
              <a:t>能</a:t>
            </a:r>
            <a:endParaRPr sz="3400">
              <a:latin typeface="Meiryo"/>
              <a:cs typeface="Meiryo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893570" y="1638376"/>
            <a:ext cx="146342" cy="33312"/>
          </a:xfrm>
          <a:custGeom>
            <a:avLst/>
            <a:gdLst/>
            <a:ahLst/>
            <a:cxnLst/>
            <a:rect l="l" t="t" r="r" b="b"/>
            <a:pathLst>
              <a:path w="146342" h="33312">
                <a:moveTo>
                  <a:pt x="0" y="0"/>
                </a:moveTo>
                <a:lnTo>
                  <a:pt x="0" y="33312"/>
                </a:lnTo>
                <a:lnTo>
                  <a:pt x="146342" y="33312"/>
                </a:lnTo>
                <a:lnTo>
                  <a:pt x="146342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7268" y="1694027"/>
            <a:ext cx="200926" cy="37109"/>
          </a:xfrm>
          <a:custGeom>
            <a:avLst/>
            <a:gdLst/>
            <a:ahLst/>
            <a:cxnLst/>
            <a:rect l="l" t="t" r="r" b="b"/>
            <a:pathLst>
              <a:path w="200926" h="37109">
                <a:moveTo>
                  <a:pt x="0" y="0"/>
                </a:moveTo>
                <a:lnTo>
                  <a:pt x="0" y="37109"/>
                </a:lnTo>
                <a:lnTo>
                  <a:pt x="200926" y="37109"/>
                </a:lnTo>
                <a:lnTo>
                  <a:pt x="200926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73719" y="1754758"/>
            <a:ext cx="186042" cy="35420"/>
          </a:xfrm>
          <a:custGeom>
            <a:avLst/>
            <a:gdLst/>
            <a:ahLst/>
            <a:cxnLst/>
            <a:rect l="l" t="t" r="r" b="b"/>
            <a:pathLst>
              <a:path w="186042" h="35420">
                <a:moveTo>
                  <a:pt x="0" y="0"/>
                </a:moveTo>
                <a:lnTo>
                  <a:pt x="0" y="35420"/>
                </a:lnTo>
                <a:lnTo>
                  <a:pt x="186042" y="35420"/>
                </a:lnTo>
                <a:lnTo>
                  <a:pt x="186042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3719" y="1813369"/>
            <a:ext cx="186042" cy="35420"/>
          </a:xfrm>
          <a:custGeom>
            <a:avLst/>
            <a:gdLst/>
            <a:ahLst/>
            <a:cxnLst/>
            <a:rect l="l" t="t" r="r" b="b"/>
            <a:pathLst>
              <a:path w="186042" h="35420">
                <a:moveTo>
                  <a:pt x="0" y="0"/>
                </a:moveTo>
                <a:lnTo>
                  <a:pt x="0" y="35420"/>
                </a:lnTo>
                <a:lnTo>
                  <a:pt x="186042" y="35420"/>
                </a:lnTo>
                <a:lnTo>
                  <a:pt x="186042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81657" y="1874507"/>
            <a:ext cx="170662" cy="136207"/>
          </a:xfrm>
          <a:custGeom>
            <a:avLst/>
            <a:gdLst/>
            <a:ahLst/>
            <a:cxnLst/>
            <a:rect l="l" t="t" r="r" b="b"/>
            <a:pathLst>
              <a:path w="170662" h="136207">
                <a:moveTo>
                  <a:pt x="0" y="136207"/>
                </a:moveTo>
                <a:lnTo>
                  <a:pt x="148831" y="136207"/>
                </a:lnTo>
                <a:lnTo>
                  <a:pt x="161973" y="132584"/>
                </a:lnTo>
                <a:lnTo>
                  <a:pt x="169169" y="121713"/>
                </a:lnTo>
                <a:lnTo>
                  <a:pt x="170662" y="0"/>
                </a:lnTo>
                <a:lnTo>
                  <a:pt x="0" y="0"/>
                </a:lnTo>
                <a:lnTo>
                  <a:pt x="0" y="13620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28787" y="1908251"/>
            <a:ext cx="75907" cy="68732"/>
          </a:xfrm>
          <a:custGeom>
            <a:avLst/>
            <a:gdLst/>
            <a:ahLst/>
            <a:cxnLst/>
            <a:rect l="l" t="t" r="r" b="b"/>
            <a:pathLst>
              <a:path w="75907" h="68732">
                <a:moveTo>
                  <a:pt x="0" y="68732"/>
                </a:moveTo>
                <a:lnTo>
                  <a:pt x="0" y="0"/>
                </a:lnTo>
                <a:lnTo>
                  <a:pt x="75907" y="0"/>
                </a:lnTo>
                <a:lnTo>
                  <a:pt x="75907" y="58610"/>
                </a:lnTo>
                <a:lnTo>
                  <a:pt x="75907" y="65354"/>
                </a:lnTo>
                <a:lnTo>
                  <a:pt x="74574" y="68732"/>
                </a:lnTo>
                <a:lnTo>
                  <a:pt x="71932" y="68732"/>
                </a:lnTo>
                <a:lnTo>
                  <a:pt x="0" y="6873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72157" y="1643430"/>
            <a:ext cx="252018" cy="379514"/>
          </a:xfrm>
          <a:custGeom>
            <a:avLst/>
            <a:gdLst/>
            <a:ahLst/>
            <a:cxnLst/>
            <a:rect l="l" t="t" r="r" b="b"/>
            <a:pathLst>
              <a:path w="252018" h="379514">
                <a:moveTo>
                  <a:pt x="3479" y="0"/>
                </a:moveTo>
                <a:lnTo>
                  <a:pt x="3479" y="38798"/>
                </a:lnTo>
                <a:lnTo>
                  <a:pt x="99225" y="38798"/>
                </a:lnTo>
                <a:lnTo>
                  <a:pt x="99225" y="246265"/>
                </a:lnTo>
                <a:lnTo>
                  <a:pt x="0" y="246265"/>
                </a:lnTo>
                <a:lnTo>
                  <a:pt x="0" y="286740"/>
                </a:lnTo>
                <a:lnTo>
                  <a:pt x="99225" y="286740"/>
                </a:lnTo>
                <a:lnTo>
                  <a:pt x="99225" y="379514"/>
                </a:lnTo>
                <a:lnTo>
                  <a:pt x="148831" y="379514"/>
                </a:lnTo>
                <a:lnTo>
                  <a:pt x="148831" y="286740"/>
                </a:lnTo>
                <a:lnTo>
                  <a:pt x="252018" y="286740"/>
                </a:lnTo>
                <a:lnTo>
                  <a:pt x="252018" y="246265"/>
                </a:lnTo>
                <a:lnTo>
                  <a:pt x="148831" y="246265"/>
                </a:lnTo>
                <a:lnTo>
                  <a:pt x="148831" y="38798"/>
                </a:lnTo>
                <a:lnTo>
                  <a:pt x="243586" y="38798"/>
                </a:lnTo>
                <a:lnTo>
                  <a:pt x="243586" y="0"/>
                </a:lnTo>
                <a:lnTo>
                  <a:pt x="3479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5637" y="1705419"/>
            <a:ext cx="79870" cy="146748"/>
          </a:xfrm>
          <a:custGeom>
            <a:avLst/>
            <a:gdLst/>
            <a:ahLst/>
            <a:cxnLst/>
            <a:rect l="l" t="t" r="r" b="b"/>
            <a:pathLst>
              <a:path w="79870" h="146748">
                <a:moveTo>
                  <a:pt x="24803" y="111747"/>
                </a:moveTo>
                <a:lnTo>
                  <a:pt x="30313" y="127360"/>
                </a:lnTo>
                <a:lnTo>
                  <a:pt x="38230" y="138396"/>
                </a:lnTo>
                <a:lnTo>
                  <a:pt x="48549" y="144853"/>
                </a:lnTo>
                <a:lnTo>
                  <a:pt x="79870" y="146748"/>
                </a:lnTo>
                <a:lnTo>
                  <a:pt x="79870" y="111747"/>
                </a:lnTo>
                <a:lnTo>
                  <a:pt x="77876" y="111747"/>
                </a:lnTo>
                <a:lnTo>
                  <a:pt x="72580" y="111747"/>
                </a:lnTo>
                <a:lnTo>
                  <a:pt x="68783" y="105841"/>
                </a:lnTo>
                <a:lnTo>
                  <a:pt x="66471" y="94030"/>
                </a:lnTo>
                <a:lnTo>
                  <a:pt x="47625" y="0"/>
                </a:lnTo>
                <a:lnTo>
                  <a:pt x="0" y="0"/>
                </a:lnTo>
                <a:lnTo>
                  <a:pt x="24803" y="11174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34882" y="1705419"/>
            <a:ext cx="76885" cy="148856"/>
          </a:xfrm>
          <a:custGeom>
            <a:avLst/>
            <a:gdLst/>
            <a:ahLst/>
            <a:cxnLst/>
            <a:rect l="l" t="t" r="r" b="b"/>
            <a:pathLst>
              <a:path w="76885" h="148856">
                <a:moveTo>
                  <a:pt x="15875" y="92773"/>
                </a:moveTo>
                <a:lnTo>
                  <a:pt x="13220" y="105422"/>
                </a:lnTo>
                <a:lnTo>
                  <a:pt x="9918" y="111747"/>
                </a:lnTo>
                <a:lnTo>
                  <a:pt x="5943" y="111747"/>
                </a:lnTo>
                <a:lnTo>
                  <a:pt x="0" y="111747"/>
                </a:lnTo>
                <a:lnTo>
                  <a:pt x="0" y="148856"/>
                </a:lnTo>
                <a:lnTo>
                  <a:pt x="21818" y="148856"/>
                </a:lnTo>
                <a:lnTo>
                  <a:pt x="57360" y="113317"/>
                </a:lnTo>
                <a:lnTo>
                  <a:pt x="76885" y="0"/>
                </a:lnTo>
                <a:lnTo>
                  <a:pt x="29756" y="0"/>
                </a:lnTo>
                <a:lnTo>
                  <a:pt x="15875" y="9277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98687" y="1631200"/>
            <a:ext cx="139407" cy="388366"/>
          </a:xfrm>
          <a:custGeom>
            <a:avLst/>
            <a:gdLst/>
            <a:ahLst/>
            <a:cxnLst/>
            <a:rect l="l" t="t" r="r" b="b"/>
            <a:pathLst>
              <a:path w="139407" h="388366">
                <a:moveTo>
                  <a:pt x="45148" y="80543"/>
                </a:moveTo>
                <a:lnTo>
                  <a:pt x="40843" y="91224"/>
                </a:lnTo>
                <a:lnTo>
                  <a:pt x="35217" y="96570"/>
                </a:lnTo>
                <a:lnTo>
                  <a:pt x="28282" y="96570"/>
                </a:lnTo>
                <a:lnTo>
                  <a:pt x="0" y="96570"/>
                </a:lnTo>
                <a:lnTo>
                  <a:pt x="0" y="140423"/>
                </a:lnTo>
                <a:lnTo>
                  <a:pt x="38201" y="140423"/>
                </a:lnTo>
                <a:lnTo>
                  <a:pt x="38201" y="388366"/>
                </a:lnTo>
                <a:lnTo>
                  <a:pt x="93764" y="388366"/>
                </a:lnTo>
                <a:lnTo>
                  <a:pt x="93764" y="100368"/>
                </a:lnTo>
                <a:lnTo>
                  <a:pt x="139407" y="0"/>
                </a:lnTo>
                <a:lnTo>
                  <a:pt x="79870" y="0"/>
                </a:lnTo>
                <a:lnTo>
                  <a:pt x="45148" y="8054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20226" y="1631200"/>
            <a:ext cx="333375" cy="379514"/>
          </a:xfrm>
          <a:custGeom>
            <a:avLst/>
            <a:gdLst/>
            <a:ahLst/>
            <a:cxnLst/>
            <a:rect l="l" t="t" r="r" b="b"/>
            <a:pathLst>
              <a:path w="333375" h="379514">
                <a:moveTo>
                  <a:pt x="199936" y="69151"/>
                </a:moveTo>
                <a:lnTo>
                  <a:pt x="199936" y="0"/>
                </a:lnTo>
                <a:lnTo>
                  <a:pt x="142875" y="0"/>
                </a:lnTo>
                <a:lnTo>
                  <a:pt x="142875" y="69151"/>
                </a:lnTo>
                <a:lnTo>
                  <a:pt x="0" y="69151"/>
                </a:lnTo>
                <a:lnTo>
                  <a:pt x="0" y="113017"/>
                </a:lnTo>
                <a:lnTo>
                  <a:pt x="142875" y="113017"/>
                </a:lnTo>
                <a:lnTo>
                  <a:pt x="142875" y="192709"/>
                </a:lnTo>
                <a:lnTo>
                  <a:pt x="27292" y="192709"/>
                </a:lnTo>
                <a:lnTo>
                  <a:pt x="27292" y="379514"/>
                </a:lnTo>
                <a:lnTo>
                  <a:pt x="269875" y="379514"/>
                </a:lnTo>
                <a:lnTo>
                  <a:pt x="288247" y="377716"/>
                </a:lnTo>
                <a:lnTo>
                  <a:pt x="301318" y="372323"/>
                </a:lnTo>
                <a:lnTo>
                  <a:pt x="309087" y="363336"/>
                </a:lnTo>
                <a:lnTo>
                  <a:pt x="311556" y="192709"/>
                </a:lnTo>
                <a:lnTo>
                  <a:pt x="199936" y="192709"/>
                </a:lnTo>
                <a:lnTo>
                  <a:pt x="199936" y="113017"/>
                </a:lnTo>
                <a:lnTo>
                  <a:pt x="333375" y="113017"/>
                </a:lnTo>
                <a:lnTo>
                  <a:pt x="333375" y="69151"/>
                </a:lnTo>
                <a:lnTo>
                  <a:pt x="199936" y="6915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03576" y="1863966"/>
            <a:ext cx="172643" cy="106692"/>
          </a:xfrm>
          <a:custGeom>
            <a:avLst/>
            <a:gdLst/>
            <a:ahLst/>
            <a:cxnLst/>
            <a:rect l="l" t="t" r="r" b="b"/>
            <a:pathLst>
              <a:path w="172643" h="106692">
                <a:moveTo>
                  <a:pt x="0" y="106692"/>
                </a:moveTo>
                <a:lnTo>
                  <a:pt x="0" y="0"/>
                </a:lnTo>
                <a:lnTo>
                  <a:pt x="172643" y="0"/>
                </a:lnTo>
                <a:lnTo>
                  <a:pt x="172643" y="96151"/>
                </a:lnTo>
                <a:lnTo>
                  <a:pt x="172643" y="103174"/>
                </a:lnTo>
                <a:lnTo>
                  <a:pt x="167182" y="106692"/>
                </a:lnTo>
                <a:lnTo>
                  <a:pt x="156273" y="106692"/>
                </a:lnTo>
                <a:lnTo>
                  <a:pt x="0" y="10669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28124" y="1643430"/>
            <a:ext cx="462851" cy="370662"/>
          </a:xfrm>
          <a:custGeom>
            <a:avLst/>
            <a:gdLst/>
            <a:ahLst/>
            <a:cxnLst/>
            <a:rect l="l" t="t" r="r" b="b"/>
            <a:pathLst>
              <a:path w="462851" h="370662">
                <a:moveTo>
                  <a:pt x="5943" y="41744"/>
                </a:moveTo>
                <a:lnTo>
                  <a:pt x="86804" y="41744"/>
                </a:lnTo>
                <a:lnTo>
                  <a:pt x="60020" y="286740"/>
                </a:lnTo>
                <a:lnTo>
                  <a:pt x="42360" y="327216"/>
                </a:lnTo>
                <a:lnTo>
                  <a:pt x="0" y="330174"/>
                </a:lnTo>
                <a:lnTo>
                  <a:pt x="0" y="370662"/>
                </a:lnTo>
                <a:lnTo>
                  <a:pt x="65481" y="370662"/>
                </a:lnTo>
                <a:lnTo>
                  <a:pt x="76656" y="369222"/>
                </a:lnTo>
                <a:lnTo>
                  <a:pt x="108531" y="334685"/>
                </a:lnTo>
                <a:lnTo>
                  <a:pt x="130467" y="165303"/>
                </a:lnTo>
                <a:lnTo>
                  <a:pt x="130962" y="165303"/>
                </a:lnTo>
                <a:lnTo>
                  <a:pt x="251015" y="277888"/>
                </a:lnTo>
                <a:lnTo>
                  <a:pt x="202895" y="321322"/>
                </a:lnTo>
                <a:lnTo>
                  <a:pt x="197929" y="325247"/>
                </a:lnTo>
                <a:lnTo>
                  <a:pt x="192646" y="327228"/>
                </a:lnTo>
                <a:lnTo>
                  <a:pt x="187020" y="327228"/>
                </a:lnTo>
                <a:lnTo>
                  <a:pt x="121538" y="327228"/>
                </a:lnTo>
                <a:lnTo>
                  <a:pt x="121538" y="370662"/>
                </a:lnTo>
                <a:lnTo>
                  <a:pt x="212813" y="370662"/>
                </a:lnTo>
                <a:lnTo>
                  <a:pt x="226450" y="368794"/>
                </a:lnTo>
                <a:lnTo>
                  <a:pt x="237522" y="363194"/>
                </a:lnTo>
                <a:lnTo>
                  <a:pt x="291198" y="314998"/>
                </a:lnTo>
                <a:lnTo>
                  <a:pt x="331876" y="353364"/>
                </a:lnTo>
                <a:lnTo>
                  <a:pt x="342510" y="361455"/>
                </a:lnTo>
                <a:lnTo>
                  <a:pt x="354014" y="367015"/>
                </a:lnTo>
                <a:lnTo>
                  <a:pt x="366387" y="370046"/>
                </a:lnTo>
                <a:lnTo>
                  <a:pt x="462851" y="370662"/>
                </a:lnTo>
                <a:lnTo>
                  <a:pt x="462851" y="327228"/>
                </a:lnTo>
                <a:lnTo>
                  <a:pt x="405307" y="327228"/>
                </a:lnTo>
                <a:lnTo>
                  <a:pt x="392367" y="326333"/>
                </a:lnTo>
                <a:lnTo>
                  <a:pt x="346037" y="304868"/>
                </a:lnTo>
                <a:lnTo>
                  <a:pt x="324929" y="284213"/>
                </a:lnTo>
                <a:lnTo>
                  <a:pt x="452437" y="168249"/>
                </a:lnTo>
                <a:lnTo>
                  <a:pt x="452437" y="124815"/>
                </a:lnTo>
                <a:lnTo>
                  <a:pt x="356679" y="124815"/>
                </a:lnTo>
                <a:lnTo>
                  <a:pt x="425145" y="52285"/>
                </a:lnTo>
                <a:lnTo>
                  <a:pt x="425145" y="0"/>
                </a:lnTo>
                <a:lnTo>
                  <a:pt x="5943" y="0"/>
                </a:lnTo>
                <a:lnTo>
                  <a:pt x="5943" y="4174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30029" y="1808733"/>
            <a:ext cx="175615" cy="81381"/>
          </a:xfrm>
          <a:custGeom>
            <a:avLst/>
            <a:gdLst/>
            <a:ahLst/>
            <a:cxnLst/>
            <a:rect l="l" t="t" r="r" b="b"/>
            <a:pathLst>
              <a:path w="175615" h="81381">
                <a:moveTo>
                  <a:pt x="175615" y="0"/>
                </a:moveTo>
                <a:lnTo>
                  <a:pt x="84340" y="81381"/>
                </a:lnTo>
                <a:lnTo>
                  <a:pt x="0" y="0"/>
                </a:lnTo>
                <a:lnTo>
                  <a:pt x="175615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2554" y="1685175"/>
            <a:ext cx="221259" cy="83070"/>
          </a:xfrm>
          <a:custGeom>
            <a:avLst/>
            <a:gdLst/>
            <a:ahLst/>
            <a:cxnLst/>
            <a:rect l="l" t="t" r="r" b="b"/>
            <a:pathLst>
              <a:path w="221259" h="83070">
                <a:moveTo>
                  <a:pt x="221259" y="0"/>
                </a:moveTo>
                <a:lnTo>
                  <a:pt x="147840" y="83070"/>
                </a:lnTo>
                <a:lnTo>
                  <a:pt x="0" y="83070"/>
                </a:lnTo>
                <a:lnTo>
                  <a:pt x="8445" y="0"/>
                </a:lnTo>
                <a:lnTo>
                  <a:pt x="221259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60026" y="1636267"/>
            <a:ext cx="154292" cy="243306"/>
          </a:xfrm>
          <a:custGeom>
            <a:avLst/>
            <a:gdLst/>
            <a:ahLst/>
            <a:cxnLst/>
            <a:rect l="l" t="t" r="r" b="b"/>
            <a:pathLst>
              <a:path w="154292" h="243306">
                <a:moveTo>
                  <a:pt x="13893" y="57340"/>
                </a:moveTo>
                <a:lnTo>
                  <a:pt x="10922" y="59588"/>
                </a:lnTo>
                <a:lnTo>
                  <a:pt x="9436" y="61849"/>
                </a:lnTo>
                <a:lnTo>
                  <a:pt x="9436" y="64084"/>
                </a:lnTo>
                <a:lnTo>
                  <a:pt x="9436" y="87706"/>
                </a:lnTo>
                <a:lnTo>
                  <a:pt x="46139" y="87706"/>
                </a:lnTo>
                <a:lnTo>
                  <a:pt x="18364" y="113004"/>
                </a:lnTo>
                <a:lnTo>
                  <a:pt x="11074" y="118059"/>
                </a:lnTo>
                <a:lnTo>
                  <a:pt x="7442" y="122008"/>
                </a:lnTo>
                <a:lnTo>
                  <a:pt x="7442" y="124815"/>
                </a:lnTo>
                <a:lnTo>
                  <a:pt x="7442" y="147154"/>
                </a:lnTo>
                <a:lnTo>
                  <a:pt x="57556" y="147154"/>
                </a:lnTo>
                <a:lnTo>
                  <a:pt x="57556" y="160235"/>
                </a:lnTo>
                <a:lnTo>
                  <a:pt x="25311" y="160235"/>
                </a:lnTo>
                <a:lnTo>
                  <a:pt x="15379" y="202819"/>
                </a:lnTo>
                <a:lnTo>
                  <a:pt x="13398" y="208165"/>
                </a:lnTo>
                <a:lnTo>
                  <a:pt x="10756" y="210832"/>
                </a:lnTo>
                <a:lnTo>
                  <a:pt x="7442" y="210832"/>
                </a:lnTo>
                <a:lnTo>
                  <a:pt x="0" y="210832"/>
                </a:lnTo>
                <a:lnTo>
                  <a:pt x="0" y="239928"/>
                </a:lnTo>
                <a:lnTo>
                  <a:pt x="19850" y="239928"/>
                </a:lnTo>
                <a:lnTo>
                  <a:pt x="33277" y="236878"/>
                </a:lnTo>
                <a:lnTo>
                  <a:pt x="42316" y="227725"/>
                </a:lnTo>
                <a:lnTo>
                  <a:pt x="57556" y="169087"/>
                </a:lnTo>
                <a:lnTo>
                  <a:pt x="57556" y="243306"/>
                </a:lnTo>
                <a:lnTo>
                  <a:pt x="97243" y="243306"/>
                </a:lnTo>
                <a:lnTo>
                  <a:pt x="97243" y="167398"/>
                </a:lnTo>
                <a:lnTo>
                  <a:pt x="113118" y="220535"/>
                </a:lnTo>
                <a:lnTo>
                  <a:pt x="120221" y="232910"/>
                </a:lnTo>
                <a:lnTo>
                  <a:pt x="131266" y="239127"/>
                </a:lnTo>
                <a:lnTo>
                  <a:pt x="154292" y="239928"/>
                </a:lnTo>
                <a:lnTo>
                  <a:pt x="154292" y="210832"/>
                </a:lnTo>
                <a:lnTo>
                  <a:pt x="150812" y="210832"/>
                </a:lnTo>
                <a:lnTo>
                  <a:pt x="146850" y="210832"/>
                </a:lnTo>
                <a:lnTo>
                  <a:pt x="144030" y="208305"/>
                </a:lnTo>
                <a:lnTo>
                  <a:pt x="142379" y="203250"/>
                </a:lnTo>
                <a:lnTo>
                  <a:pt x="128993" y="160235"/>
                </a:lnTo>
                <a:lnTo>
                  <a:pt x="97243" y="160235"/>
                </a:lnTo>
                <a:lnTo>
                  <a:pt x="97243" y="147154"/>
                </a:lnTo>
                <a:lnTo>
                  <a:pt x="114604" y="147154"/>
                </a:lnTo>
                <a:lnTo>
                  <a:pt x="122199" y="147154"/>
                </a:lnTo>
                <a:lnTo>
                  <a:pt x="128650" y="144348"/>
                </a:lnTo>
                <a:lnTo>
                  <a:pt x="133946" y="138722"/>
                </a:lnTo>
                <a:lnTo>
                  <a:pt x="138569" y="134226"/>
                </a:lnTo>
                <a:lnTo>
                  <a:pt x="140893" y="129590"/>
                </a:lnTo>
                <a:lnTo>
                  <a:pt x="140893" y="124815"/>
                </a:lnTo>
                <a:lnTo>
                  <a:pt x="140893" y="84327"/>
                </a:lnTo>
                <a:lnTo>
                  <a:pt x="107162" y="84327"/>
                </a:lnTo>
                <a:lnTo>
                  <a:pt x="107162" y="113423"/>
                </a:lnTo>
                <a:lnTo>
                  <a:pt x="107162" y="116801"/>
                </a:lnTo>
                <a:lnTo>
                  <a:pt x="105829" y="118491"/>
                </a:lnTo>
                <a:lnTo>
                  <a:pt x="103187" y="118491"/>
                </a:lnTo>
                <a:lnTo>
                  <a:pt x="57556" y="118491"/>
                </a:lnTo>
                <a:lnTo>
                  <a:pt x="150812" y="37528"/>
                </a:lnTo>
                <a:lnTo>
                  <a:pt x="103187" y="37528"/>
                </a:lnTo>
                <a:lnTo>
                  <a:pt x="78384" y="59448"/>
                </a:lnTo>
                <a:lnTo>
                  <a:pt x="55562" y="59448"/>
                </a:lnTo>
                <a:lnTo>
                  <a:pt x="110629" y="0"/>
                </a:lnTo>
                <a:lnTo>
                  <a:pt x="65493" y="0"/>
                </a:lnTo>
                <a:lnTo>
                  <a:pt x="13893" y="5734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18280" y="1641741"/>
            <a:ext cx="137426" cy="26568"/>
          </a:xfrm>
          <a:custGeom>
            <a:avLst/>
            <a:gdLst/>
            <a:ahLst/>
            <a:cxnLst/>
            <a:rect l="l" t="t" r="r" b="b"/>
            <a:pathLst>
              <a:path w="137426" h="26568">
                <a:moveTo>
                  <a:pt x="0" y="0"/>
                </a:moveTo>
                <a:lnTo>
                  <a:pt x="0" y="26568"/>
                </a:lnTo>
                <a:lnTo>
                  <a:pt x="137426" y="26568"/>
                </a:lnTo>
                <a:lnTo>
                  <a:pt x="137426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12337" y="1683486"/>
            <a:ext cx="148818" cy="27419"/>
          </a:xfrm>
          <a:custGeom>
            <a:avLst/>
            <a:gdLst/>
            <a:ahLst/>
            <a:cxnLst/>
            <a:rect l="l" t="t" r="r" b="b"/>
            <a:pathLst>
              <a:path w="148818" h="27419">
                <a:moveTo>
                  <a:pt x="0" y="0"/>
                </a:moveTo>
                <a:lnTo>
                  <a:pt x="0" y="27419"/>
                </a:lnTo>
                <a:lnTo>
                  <a:pt x="148818" y="27419"/>
                </a:lnTo>
                <a:lnTo>
                  <a:pt x="148818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16299" y="1725663"/>
            <a:ext cx="137413" cy="27406"/>
          </a:xfrm>
          <a:custGeom>
            <a:avLst/>
            <a:gdLst/>
            <a:ahLst/>
            <a:cxnLst/>
            <a:rect l="l" t="t" r="r" b="b"/>
            <a:pathLst>
              <a:path w="137413" h="27406">
                <a:moveTo>
                  <a:pt x="0" y="0"/>
                </a:moveTo>
                <a:lnTo>
                  <a:pt x="0" y="27406"/>
                </a:lnTo>
                <a:lnTo>
                  <a:pt x="137413" y="27406"/>
                </a:lnTo>
                <a:lnTo>
                  <a:pt x="137413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16299" y="1768246"/>
            <a:ext cx="137413" cy="26568"/>
          </a:xfrm>
          <a:custGeom>
            <a:avLst/>
            <a:gdLst/>
            <a:ahLst/>
            <a:cxnLst/>
            <a:rect l="l" t="t" r="r" b="b"/>
            <a:pathLst>
              <a:path w="137413" h="26568">
                <a:moveTo>
                  <a:pt x="0" y="0"/>
                </a:moveTo>
                <a:lnTo>
                  <a:pt x="0" y="26568"/>
                </a:lnTo>
                <a:lnTo>
                  <a:pt x="137413" y="26568"/>
                </a:lnTo>
                <a:lnTo>
                  <a:pt x="137413" y="0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22751" y="1809991"/>
            <a:ext cx="120548" cy="71272"/>
          </a:xfrm>
          <a:custGeom>
            <a:avLst/>
            <a:gdLst/>
            <a:ahLst/>
            <a:cxnLst/>
            <a:rect l="l" t="t" r="r" b="b"/>
            <a:pathLst>
              <a:path w="120548" h="71272">
                <a:moveTo>
                  <a:pt x="0" y="71272"/>
                </a:moveTo>
                <a:lnTo>
                  <a:pt x="102692" y="71272"/>
                </a:lnTo>
                <a:lnTo>
                  <a:pt x="115540" y="66788"/>
                </a:lnTo>
                <a:lnTo>
                  <a:pt x="120486" y="53346"/>
                </a:lnTo>
                <a:lnTo>
                  <a:pt x="120548" y="0"/>
                </a:lnTo>
                <a:lnTo>
                  <a:pt x="0" y="0"/>
                </a:lnTo>
                <a:lnTo>
                  <a:pt x="0" y="7127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61943" y="1837397"/>
            <a:ext cx="41668" cy="16878"/>
          </a:xfrm>
          <a:custGeom>
            <a:avLst/>
            <a:gdLst/>
            <a:ahLst/>
            <a:cxnLst/>
            <a:rect l="l" t="t" r="r" b="b"/>
            <a:pathLst>
              <a:path w="41668" h="16878">
                <a:moveTo>
                  <a:pt x="0" y="16878"/>
                </a:moveTo>
                <a:lnTo>
                  <a:pt x="0" y="0"/>
                </a:lnTo>
                <a:lnTo>
                  <a:pt x="41668" y="0"/>
                </a:lnTo>
                <a:lnTo>
                  <a:pt x="41668" y="13919"/>
                </a:lnTo>
                <a:lnTo>
                  <a:pt x="41668" y="15887"/>
                </a:lnTo>
                <a:lnTo>
                  <a:pt x="41008" y="16878"/>
                </a:lnTo>
                <a:lnTo>
                  <a:pt x="39687" y="16878"/>
                </a:lnTo>
                <a:lnTo>
                  <a:pt x="0" y="1687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49751" y="1636267"/>
            <a:ext cx="162217" cy="243306"/>
          </a:xfrm>
          <a:custGeom>
            <a:avLst/>
            <a:gdLst/>
            <a:ahLst/>
            <a:cxnLst/>
            <a:rect l="l" t="t" r="r" b="b"/>
            <a:pathLst>
              <a:path w="162217" h="243306">
                <a:moveTo>
                  <a:pt x="21831" y="52704"/>
                </a:moveTo>
                <a:lnTo>
                  <a:pt x="18846" y="54952"/>
                </a:lnTo>
                <a:lnTo>
                  <a:pt x="17360" y="57200"/>
                </a:lnTo>
                <a:lnTo>
                  <a:pt x="17360" y="59448"/>
                </a:lnTo>
                <a:lnTo>
                  <a:pt x="17360" y="82638"/>
                </a:lnTo>
                <a:lnTo>
                  <a:pt x="60515" y="82638"/>
                </a:lnTo>
                <a:lnTo>
                  <a:pt x="23317" y="113004"/>
                </a:lnTo>
                <a:lnTo>
                  <a:pt x="15379" y="118059"/>
                </a:lnTo>
                <a:lnTo>
                  <a:pt x="11404" y="122008"/>
                </a:lnTo>
                <a:lnTo>
                  <a:pt x="11404" y="124815"/>
                </a:lnTo>
                <a:lnTo>
                  <a:pt x="11404" y="147154"/>
                </a:lnTo>
                <a:lnTo>
                  <a:pt x="63500" y="147154"/>
                </a:lnTo>
                <a:lnTo>
                  <a:pt x="63500" y="160235"/>
                </a:lnTo>
                <a:lnTo>
                  <a:pt x="31750" y="160235"/>
                </a:lnTo>
                <a:lnTo>
                  <a:pt x="17360" y="202819"/>
                </a:lnTo>
                <a:lnTo>
                  <a:pt x="15036" y="208165"/>
                </a:lnTo>
                <a:lnTo>
                  <a:pt x="11899" y="210832"/>
                </a:lnTo>
                <a:lnTo>
                  <a:pt x="7937" y="210832"/>
                </a:lnTo>
                <a:lnTo>
                  <a:pt x="0" y="210832"/>
                </a:lnTo>
                <a:lnTo>
                  <a:pt x="0" y="239928"/>
                </a:lnTo>
                <a:lnTo>
                  <a:pt x="19837" y="239928"/>
                </a:lnTo>
                <a:lnTo>
                  <a:pt x="34337" y="237391"/>
                </a:lnTo>
                <a:lnTo>
                  <a:pt x="44450" y="229778"/>
                </a:lnTo>
                <a:lnTo>
                  <a:pt x="63500" y="167817"/>
                </a:lnTo>
                <a:lnTo>
                  <a:pt x="63500" y="243306"/>
                </a:lnTo>
                <a:lnTo>
                  <a:pt x="102692" y="243306"/>
                </a:lnTo>
                <a:lnTo>
                  <a:pt x="102692" y="147154"/>
                </a:lnTo>
                <a:lnTo>
                  <a:pt x="130962" y="147154"/>
                </a:lnTo>
                <a:lnTo>
                  <a:pt x="138899" y="147154"/>
                </a:lnTo>
                <a:lnTo>
                  <a:pt x="145846" y="144348"/>
                </a:lnTo>
                <a:lnTo>
                  <a:pt x="151803" y="138722"/>
                </a:lnTo>
                <a:lnTo>
                  <a:pt x="156425" y="134226"/>
                </a:lnTo>
                <a:lnTo>
                  <a:pt x="158750" y="129590"/>
                </a:lnTo>
                <a:lnTo>
                  <a:pt x="158750" y="124815"/>
                </a:lnTo>
                <a:lnTo>
                  <a:pt x="158750" y="86017"/>
                </a:lnTo>
                <a:lnTo>
                  <a:pt x="125018" y="86017"/>
                </a:lnTo>
                <a:lnTo>
                  <a:pt x="125018" y="113423"/>
                </a:lnTo>
                <a:lnTo>
                  <a:pt x="125018" y="116801"/>
                </a:lnTo>
                <a:lnTo>
                  <a:pt x="122859" y="118491"/>
                </a:lnTo>
                <a:lnTo>
                  <a:pt x="118567" y="118491"/>
                </a:lnTo>
                <a:lnTo>
                  <a:pt x="65481" y="118491"/>
                </a:lnTo>
                <a:lnTo>
                  <a:pt x="162217" y="39204"/>
                </a:lnTo>
                <a:lnTo>
                  <a:pt x="115087" y="39204"/>
                </a:lnTo>
                <a:lnTo>
                  <a:pt x="96240" y="53975"/>
                </a:lnTo>
                <a:lnTo>
                  <a:pt x="65481" y="53975"/>
                </a:lnTo>
                <a:lnTo>
                  <a:pt x="122529" y="0"/>
                </a:lnTo>
                <a:lnTo>
                  <a:pt x="76898" y="0"/>
                </a:lnTo>
                <a:lnTo>
                  <a:pt x="21831" y="5270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54919" y="1796503"/>
            <a:ext cx="73418" cy="81381"/>
          </a:xfrm>
          <a:custGeom>
            <a:avLst/>
            <a:gdLst/>
            <a:ahLst/>
            <a:cxnLst/>
            <a:rect l="l" t="t" r="r" b="b"/>
            <a:pathLst>
              <a:path w="73418" h="81381">
                <a:moveTo>
                  <a:pt x="19850" y="61556"/>
                </a:moveTo>
                <a:lnTo>
                  <a:pt x="26706" y="73569"/>
                </a:lnTo>
                <a:lnTo>
                  <a:pt x="37689" y="80086"/>
                </a:lnTo>
                <a:lnTo>
                  <a:pt x="73418" y="81381"/>
                </a:lnTo>
                <a:lnTo>
                  <a:pt x="73418" y="50596"/>
                </a:lnTo>
                <a:lnTo>
                  <a:pt x="61023" y="50596"/>
                </a:lnTo>
                <a:lnTo>
                  <a:pt x="56718" y="50596"/>
                </a:lnTo>
                <a:lnTo>
                  <a:pt x="53581" y="48069"/>
                </a:lnTo>
                <a:lnTo>
                  <a:pt x="51600" y="43014"/>
                </a:lnTo>
                <a:lnTo>
                  <a:pt x="35229" y="0"/>
                </a:lnTo>
                <a:lnTo>
                  <a:pt x="0" y="0"/>
                </a:lnTo>
                <a:lnTo>
                  <a:pt x="19850" y="6155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65486" y="1884209"/>
            <a:ext cx="452932" cy="131991"/>
          </a:xfrm>
          <a:custGeom>
            <a:avLst/>
            <a:gdLst/>
            <a:ahLst/>
            <a:cxnLst/>
            <a:rect l="l" t="t" r="r" b="b"/>
            <a:pathLst>
              <a:path w="452932" h="131991">
                <a:moveTo>
                  <a:pt x="62014" y="25717"/>
                </a:moveTo>
                <a:lnTo>
                  <a:pt x="57048" y="29095"/>
                </a:lnTo>
                <a:lnTo>
                  <a:pt x="50266" y="30784"/>
                </a:lnTo>
                <a:lnTo>
                  <a:pt x="41668" y="30784"/>
                </a:lnTo>
                <a:lnTo>
                  <a:pt x="0" y="30784"/>
                </a:lnTo>
                <a:lnTo>
                  <a:pt x="0" y="59461"/>
                </a:lnTo>
                <a:lnTo>
                  <a:pt x="60032" y="59461"/>
                </a:lnTo>
                <a:lnTo>
                  <a:pt x="70942" y="59461"/>
                </a:lnTo>
                <a:lnTo>
                  <a:pt x="176110" y="95719"/>
                </a:lnTo>
                <a:lnTo>
                  <a:pt x="163013" y="98661"/>
                </a:lnTo>
                <a:lnTo>
                  <a:pt x="150338" y="100599"/>
                </a:lnTo>
                <a:lnTo>
                  <a:pt x="138088" y="101532"/>
                </a:lnTo>
                <a:lnTo>
                  <a:pt x="1981" y="101625"/>
                </a:lnTo>
                <a:lnTo>
                  <a:pt x="1981" y="129882"/>
                </a:lnTo>
                <a:lnTo>
                  <a:pt x="157264" y="129882"/>
                </a:lnTo>
                <a:lnTo>
                  <a:pt x="171251" y="129529"/>
                </a:lnTo>
                <a:lnTo>
                  <a:pt x="184495" y="128470"/>
                </a:lnTo>
                <a:lnTo>
                  <a:pt x="196997" y="126706"/>
                </a:lnTo>
                <a:lnTo>
                  <a:pt x="208756" y="124239"/>
                </a:lnTo>
                <a:lnTo>
                  <a:pt x="235153" y="115963"/>
                </a:lnTo>
                <a:lnTo>
                  <a:pt x="264413" y="125666"/>
                </a:lnTo>
                <a:lnTo>
                  <a:pt x="275457" y="129032"/>
                </a:lnTo>
                <a:lnTo>
                  <a:pt x="287884" y="131134"/>
                </a:lnTo>
                <a:lnTo>
                  <a:pt x="301697" y="131974"/>
                </a:lnTo>
                <a:lnTo>
                  <a:pt x="452932" y="131991"/>
                </a:lnTo>
                <a:lnTo>
                  <a:pt x="452932" y="103314"/>
                </a:lnTo>
                <a:lnTo>
                  <a:pt x="343293" y="103314"/>
                </a:lnTo>
                <a:lnTo>
                  <a:pt x="329859" y="102929"/>
                </a:lnTo>
                <a:lnTo>
                  <a:pt x="316967" y="101774"/>
                </a:lnTo>
                <a:lnTo>
                  <a:pt x="304619" y="99850"/>
                </a:lnTo>
                <a:lnTo>
                  <a:pt x="292819" y="97156"/>
                </a:lnTo>
                <a:lnTo>
                  <a:pt x="433095" y="49339"/>
                </a:lnTo>
                <a:lnTo>
                  <a:pt x="325932" y="49339"/>
                </a:lnTo>
                <a:lnTo>
                  <a:pt x="231178" y="78435"/>
                </a:lnTo>
                <a:lnTo>
                  <a:pt x="157264" y="55664"/>
                </a:lnTo>
                <a:lnTo>
                  <a:pt x="94754" y="55664"/>
                </a:lnTo>
                <a:lnTo>
                  <a:pt x="104673" y="53416"/>
                </a:lnTo>
                <a:lnTo>
                  <a:pt x="111785" y="49618"/>
                </a:lnTo>
                <a:lnTo>
                  <a:pt x="116090" y="44272"/>
                </a:lnTo>
                <a:lnTo>
                  <a:pt x="117081" y="42595"/>
                </a:lnTo>
                <a:lnTo>
                  <a:pt x="443014" y="42595"/>
                </a:lnTo>
                <a:lnTo>
                  <a:pt x="443014" y="12230"/>
                </a:lnTo>
                <a:lnTo>
                  <a:pt x="137413" y="12230"/>
                </a:lnTo>
                <a:lnTo>
                  <a:pt x="145351" y="0"/>
                </a:lnTo>
                <a:lnTo>
                  <a:pt x="89293" y="0"/>
                </a:lnTo>
                <a:lnTo>
                  <a:pt x="62014" y="2571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98886" y="1631200"/>
            <a:ext cx="277812" cy="386676"/>
          </a:xfrm>
          <a:custGeom>
            <a:avLst/>
            <a:gdLst/>
            <a:ahLst/>
            <a:cxnLst/>
            <a:rect l="l" t="t" r="r" b="b"/>
            <a:pathLst>
              <a:path w="277812" h="386676">
                <a:moveTo>
                  <a:pt x="210350" y="16865"/>
                </a:moveTo>
                <a:lnTo>
                  <a:pt x="8432" y="16865"/>
                </a:lnTo>
                <a:lnTo>
                  <a:pt x="8432" y="51028"/>
                </a:lnTo>
                <a:lnTo>
                  <a:pt x="117576" y="51028"/>
                </a:lnTo>
                <a:lnTo>
                  <a:pt x="117576" y="70840"/>
                </a:lnTo>
                <a:lnTo>
                  <a:pt x="1981" y="70840"/>
                </a:lnTo>
                <a:lnTo>
                  <a:pt x="1981" y="105003"/>
                </a:lnTo>
                <a:lnTo>
                  <a:pt x="117576" y="105003"/>
                </a:lnTo>
                <a:lnTo>
                  <a:pt x="117576" y="126504"/>
                </a:lnTo>
                <a:lnTo>
                  <a:pt x="19850" y="126504"/>
                </a:lnTo>
                <a:lnTo>
                  <a:pt x="19850" y="278726"/>
                </a:lnTo>
                <a:lnTo>
                  <a:pt x="117576" y="278726"/>
                </a:lnTo>
                <a:lnTo>
                  <a:pt x="117576" y="300659"/>
                </a:lnTo>
                <a:lnTo>
                  <a:pt x="5956" y="300659"/>
                </a:lnTo>
                <a:lnTo>
                  <a:pt x="5956" y="332701"/>
                </a:lnTo>
                <a:lnTo>
                  <a:pt x="117576" y="332701"/>
                </a:lnTo>
                <a:lnTo>
                  <a:pt x="117576" y="352945"/>
                </a:lnTo>
                <a:lnTo>
                  <a:pt x="0" y="352945"/>
                </a:lnTo>
                <a:lnTo>
                  <a:pt x="0" y="386676"/>
                </a:lnTo>
                <a:lnTo>
                  <a:pt x="270370" y="386676"/>
                </a:lnTo>
                <a:lnTo>
                  <a:pt x="270370" y="352945"/>
                </a:lnTo>
                <a:lnTo>
                  <a:pt x="165201" y="352945"/>
                </a:lnTo>
                <a:lnTo>
                  <a:pt x="165201" y="332701"/>
                </a:lnTo>
                <a:lnTo>
                  <a:pt x="272351" y="332701"/>
                </a:lnTo>
                <a:lnTo>
                  <a:pt x="272351" y="300659"/>
                </a:lnTo>
                <a:lnTo>
                  <a:pt x="165201" y="300659"/>
                </a:lnTo>
                <a:lnTo>
                  <a:pt x="165201" y="278726"/>
                </a:lnTo>
                <a:lnTo>
                  <a:pt x="224726" y="278726"/>
                </a:lnTo>
                <a:lnTo>
                  <a:pt x="242124" y="276425"/>
                </a:lnTo>
                <a:lnTo>
                  <a:pt x="253151" y="269518"/>
                </a:lnTo>
                <a:lnTo>
                  <a:pt x="257806" y="258001"/>
                </a:lnTo>
                <a:lnTo>
                  <a:pt x="257975" y="126504"/>
                </a:lnTo>
                <a:lnTo>
                  <a:pt x="165201" y="126504"/>
                </a:lnTo>
                <a:lnTo>
                  <a:pt x="165201" y="105003"/>
                </a:lnTo>
                <a:lnTo>
                  <a:pt x="277812" y="105003"/>
                </a:lnTo>
                <a:lnTo>
                  <a:pt x="277812" y="70840"/>
                </a:lnTo>
                <a:lnTo>
                  <a:pt x="165201" y="70840"/>
                </a:lnTo>
                <a:lnTo>
                  <a:pt x="165201" y="51028"/>
                </a:lnTo>
                <a:lnTo>
                  <a:pt x="230682" y="51028"/>
                </a:lnTo>
                <a:lnTo>
                  <a:pt x="244923" y="49583"/>
                </a:lnTo>
                <a:lnTo>
                  <a:pt x="256678" y="45249"/>
                </a:lnTo>
                <a:lnTo>
                  <a:pt x="266331" y="35306"/>
                </a:lnTo>
                <a:lnTo>
                  <a:pt x="272606" y="24627"/>
                </a:lnTo>
                <a:lnTo>
                  <a:pt x="276217" y="12699"/>
                </a:lnTo>
                <a:lnTo>
                  <a:pt x="226720" y="0"/>
                </a:lnTo>
                <a:lnTo>
                  <a:pt x="223735" y="11252"/>
                </a:lnTo>
                <a:lnTo>
                  <a:pt x="218287" y="16865"/>
                </a:lnTo>
                <a:lnTo>
                  <a:pt x="210350" y="1686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4088" y="1848789"/>
            <a:ext cx="45148" cy="29095"/>
          </a:xfrm>
          <a:custGeom>
            <a:avLst/>
            <a:gdLst/>
            <a:ahLst/>
            <a:cxnLst/>
            <a:rect l="l" t="t" r="r" b="b"/>
            <a:pathLst>
              <a:path w="45148" h="29095">
                <a:moveTo>
                  <a:pt x="0" y="29095"/>
                </a:moveTo>
                <a:lnTo>
                  <a:pt x="0" y="0"/>
                </a:lnTo>
                <a:lnTo>
                  <a:pt x="45148" y="0"/>
                </a:lnTo>
                <a:lnTo>
                  <a:pt x="45148" y="20243"/>
                </a:lnTo>
                <a:lnTo>
                  <a:pt x="45148" y="26149"/>
                </a:lnTo>
                <a:lnTo>
                  <a:pt x="41338" y="29095"/>
                </a:lnTo>
                <a:lnTo>
                  <a:pt x="33731" y="29095"/>
                </a:lnTo>
                <a:lnTo>
                  <a:pt x="0" y="2909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66362" y="1848789"/>
            <a:ext cx="50101" cy="29095"/>
          </a:xfrm>
          <a:custGeom>
            <a:avLst/>
            <a:gdLst/>
            <a:ahLst/>
            <a:cxnLst/>
            <a:rect l="l" t="t" r="r" b="b"/>
            <a:pathLst>
              <a:path w="50101" h="29095">
                <a:moveTo>
                  <a:pt x="0" y="29095"/>
                </a:moveTo>
                <a:lnTo>
                  <a:pt x="0" y="0"/>
                </a:lnTo>
                <a:lnTo>
                  <a:pt x="50101" y="0"/>
                </a:lnTo>
                <a:lnTo>
                  <a:pt x="50101" y="29095"/>
                </a:lnTo>
                <a:lnTo>
                  <a:pt x="0" y="2909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66362" y="1790179"/>
            <a:ext cx="50101" cy="28676"/>
          </a:xfrm>
          <a:custGeom>
            <a:avLst/>
            <a:gdLst/>
            <a:ahLst/>
            <a:cxnLst/>
            <a:rect l="l" t="t" r="r" b="b"/>
            <a:pathLst>
              <a:path w="50101" h="28676">
                <a:moveTo>
                  <a:pt x="0" y="0"/>
                </a:moveTo>
                <a:lnTo>
                  <a:pt x="50101" y="0"/>
                </a:lnTo>
                <a:lnTo>
                  <a:pt x="50101" y="28676"/>
                </a:lnTo>
                <a:lnTo>
                  <a:pt x="0" y="28676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088" y="1790179"/>
            <a:ext cx="45148" cy="28676"/>
          </a:xfrm>
          <a:custGeom>
            <a:avLst/>
            <a:gdLst/>
            <a:ahLst/>
            <a:cxnLst/>
            <a:rect l="l" t="t" r="r" b="b"/>
            <a:pathLst>
              <a:path w="45148" h="28676">
                <a:moveTo>
                  <a:pt x="45148" y="0"/>
                </a:moveTo>
                <a:lnTo>
                  <a:pt x="45148" y="28676"/>
                </a:lnTo>
                <a:lnTo>
                  <a:pt x="0" y="28676"/>
                </a:lnTo>
                <a:lnTo>
                  <a:pt x="0" y="0"/>
                </a:lnTo>
                <a:lnTo>
                  <a:pt x="45148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74718" y="1631200"/>
            <a:ext cx="163207" cy="385000"/>
          </a:xfrm>
          <a:custGeom>
            <a:avLst/>
            <a:gdLst/>
            <a:ahLst/>
            <a:cxnLst/>
            <a:rect l="l" t="t" r="r" b="b"/>
            <a:pathLst>
              <a:path w="163207" h="385000">
                <a:moveTo>
                  <a:pt x="8432" y="75907"/>
                </a:moveTo>
                <a:lnTo>
                  <a:pt x="42163" y="75907"/>
                </a:lnTo>
                <a:lnTo>
                  <a:pt x="29768" y="320484"/>
                </a:lnTo>
                <a:lnTo>
                  <a:pt x="27011" y="338155"/>
                </a:lnTo>
                <a:lnTo>
                  <a:pt x="19566" y="346882"/>
                </a:lnTo>
                <a:lnTo>
                  <a:pt x="0" y="347891"/>
                </a:lnTo>
                <a:lnTo>
                  <a:pt x="0" y="385000"/>
                </a:lnTo>
                <a:lnTo>
                  <a:pt x="28270" y="385000"/>
                </a:lnTo>
                <a:lnTo>
                  <a:pt x="40796" y="383117"/>
                </a:lnTo>
                <a:lnTo>
                  <a:pt x="69154" y="354813"/>
                </a:lnTo>
                <a:lnTo>
                  <a:pt x="87807" y="75907"/>
                </a:lnTo>
                <a:lnTo>
                  <a:pt x="115582" y="75907"/>
                </a:lnTo>
                <a:lnTo>
                  <a:pt x="115582" y="341134"/>
                </a:lnTo>
                <a:lnTo>
                  <a:pt x="115582" y="346760"/>
                </a:lnTo>
                <a:lnTo>
                  <a:pt x="112115" y="349580"/>
                </a:lnTo>
                <a:lnTo>
                  <a:pt x="105168" y="349580"/>
                </a:lnTo>
                <a:lnTo>
                  <a:pt x="91770" y="349580"/>
                </a:lnTo>
                <a:lnTo>
                  <a:pt x="91770" y="385000"/>
                </a:lnTo>
                <a:lnTo>
                  <a:pt x="121538" y="385000"/>
                </a:lnTo>
                <a:lnTo>
                  <a:pt x="139243" y="383128"/>
                </a:lnTo>
                <a:lnTo>
                  <a:pt x="152079" y="377514"/>
                </a:lnTo>
                <a:lnTo>
                  <a:pt x="160051" y="368160"/>
                </a:lnTo>
                <a:lnTo>
                  <a:pt x="163160" y="355069"/>
                </a:lnTo>
                <a:lnTo>
                  <a:pt x="163207" y="37109"/>
                </a:lnTo>
                <a:lnTo>
                  <a:pt x="89788" y="37109"/>
                </a:lnTo>
                <a:lnTo>
                  <a:pt x="91770" y="0"/>
                </a:lnTo>
                <a:lnTo>
                  <a:pt x="45643" y="0"/>
                </a:lnTo>
                <a:lnTo>
                  <a:pt x="44145" y="37109"/>
                </a:lnTo>
                <a:lnTo>
                  <a:pt x="8432" y="37109"/>
                </a:lnTo>
                <a:lnTo>
                  <a:pt x="8432" y="7590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42701" y="1631200"/>
            <a:ext cx="158254" cy="385000"/>
          </a:xfrm>
          <a:custGeom>
            <a:avLst/>
            <a:gdLst/>
            <a:ahLst/>
            <a:cxnLst/>
            <a:rect l="l" t="t" r="r" b="b"/>
            <a:pathLst>
              <a:path w="158254" h="385000">
                <a:moveTo>
                  <a:pt x="0" y="369811"/>
                </a:moveTo>
                <a:lnTo>
                  <a:pt x="47625" y="369811"/>
                </a:lnTo>
                <a:lnTo>
                  <a:pt x="47625" y="107950"/>
                </a:lnTo>
                <a:lnTo>
                  <a:pt x="81368" y="107950"/>
                </a:lnTo>
                <a:lnTo>
                  <a:pt x="81368" y="385000"/>
                </a:lnTo>
                <a:lnTo>
                  <a:pt x="130975" y="385000"/>
                </a:lnTo>
                <a:lnTo>
                  <a:pt x="130975" y="107950"/>
                </a:lnTo>
                <a:lnTo>
                  <a:pt x="158254" y="107950"/>
                </a:lnTo>
                <a:lnTo>
                  <a:pt x="158254" y="67894"/>
                </a:lnTo>
                <a:lnTo>
                  <a:pt x="130975" y="67894"/>
                </a:lnTo>
                <a:lnTo>
                  <a:pt x="130975" y="0"/>
                </a:lnTo>
                <a:lnTo>
                  <a:pt x="81368" y="0"/>
                </a:lnTo>
                <a:lnTo>
                  <a:pt x="81368" y="67894"/>
                </a:lnTo>
                <a:lnTo>
                  <a:pt x="47625" y="67894"/>
                </a:lnTo>
                <a:lnTo>
                  <a:pt x="47625" y="16865"/>
                </a:lnTo>
                <a:lnTo>
                  <a:pt x="0" y="16865"/>
                </a:lnTo>
                <a:lnTo>
                  <a:pt x="0" y="36981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95507" y="1632889"/>
            <a:ext cx="297649" cy="373189"/>
          </a:xfrm>
          <a:custGeom>
            <a:avLst/>
            <a:gdLst/>
            <a:ahLst/>
            <a:cxnLst/>
            <a:rect l="l" t="t" r="r" b="b"/>
            <a:pathLst>
              <a:path w="297649" h="373189">
                <a:moveTo>
                  <a:pt x="22313" y="101625"/>
                </a:moveTo>
                <a:lnTo>
                  <a:pt x="21653" y="110616"/>
                </a:lnTo>
                <a:lnTo>
                  <a:pt x="18846" y="115112"/>
                </a:lnTo>
                <a:lnTo>
                  <a:pt x="13881" y="115112"/>
                </a:lnTo>
                <a:lnTo>
                  <a:pt x="0" y="115112"/>
                </a:lnTo>
                <a:lnTo>
                  <a:pt x="0" y="150533"/>
                </a:lnTo>
                <a:lnTo>
                  <a:pt x="47129" y="150533"/>
                </a:lnTo>
                <a:lnTo>
                  <a:pt x="58937" y="146585"/>
                </a:lnTo>
                <a:lnTo>
                  <a:pt x="66015" y="134739"/>
                </a:lnTo>
                <a:lnTo>
                  <a:pt x="70434" y="109639"/>
                </a:lnTo>
                <a:lnTo>
                  <a:pt x="130962" y="109639"/>
                </a:lnTo>
                <a:lnTo>
                  <a:pt x="130962" y="199034"/>
                </a:lnTo>
                <a:lnTo>
                  <a:pt x="15875" y="199034"/>
                </a:lnTo>
                <a:lnTo>
                  <a:pt x="15875" y="241617"/>
                </a:lnTo>
                <a:lnTo>
                  <a:pt x="130962" y="241617"/>
                </a:lnTo>
                <a:lnTo>
                  <a:pt x="130962" y="331012"/>
                </a:lnTo>
                <a:lnTo>
                  <a:pt x="0" y="331012"/>
                </a:lnTo>
                <a:lnTo>
                  <a:pt x="0" y="373189"/>
                </a:lnTo>
                <a:lnTo>
                  <a:pt x="297649" y="373189"/>
                </a:lnTo>
                <a:lnTo>
                  <a:pt x="297649" y="331012"/>
                </a:lnTo>
                <a:lnTo>
                  <a:pt x="188506" y="331012"/>
                </a:lnTo>
                <a:lnTo>
                  <a:pt x="188506" y="241617"/>
                </a:lnTo>
                <a:lnTo>
                  <a:pt x="281774" y="241617"/>
                </a:lnTo>
                <a:lnTo>
                  <a:pt x="281774" y="199034"/>
                </a:lnTo>
                <a:lnTo>
                  <a:pt x="188506" y="199034"/>
                </a:lnTo>
                <a:lnTo>
                  <a:pt x="188506" y="109639"/>
                </a:lnTo>
                <a:lnTo>
                  <a:pt x="287235" y="109639"/>
                </a:lnTo>
                <a:lnTo>
                  <a:pt x="287235" y="67462"/>
                </a:lnTo>
                <a:lnTo>
                  <a:pt x="188506" y="67462"/>
                </a:lnTo>
                <a:lnTo>
                  <a:pt x="188506" y="0"/>
                </a:lnTo>
                <a:lnTo>
                  <a:pt x="130962" y="0"/>
                </a:lnTo>
                <a:lnTo>
                  <a:pt x="130962" y="67462"/>
                </a:lnTo>
                <a:lnTo>
                  <a:pt x="77381" y="67462"/>
                </a:lnTo>
                <a:lnTo>
                  <a:pt x="85318" y="15176"/>
                </a:lnTo>
                <a:lnTo>
                  <a:pt x="37693" y="15176"/>
                </a:lnTo>
                <a:lnTo>
                  <a:pt x="22313" y="10162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60226" y="1636267"/>
            <a:ext cx="214312" cy="363054"/>
          </a:xfrm>
          <a:custGeom>
            <a:avLst/>
            <a:gdLst/>
            <a:ahLst/>
            <a:cxnLst/>
            <a:rect l="l" t="t" r="r" b="b"/>
            <a:pathLst>
              <a:path w="214312" h="363054">
                <a:moveTo>
                  <a:pt x="9436" y="0"/>
                </a:moveTo>
                <a:lnTo>
                  <a:pt x="9436" y="39204"/>
                </a:lnTo>
                <a:lnTo>
                  <a:pt x="61023" y="39204"/>
                </a:lnTo>
                <a:lnTo>
                  <a:pt x="36220" y="122707"/>
                </a:lnTo>
                <a:lnTo>
                  <a:pt x="27983" y="136360"/>
                </a:lnTo>
                <a:lnTo>
                  <a:pt x="18193" y="142807"/>
                </a:lnTo>
                <a:lnTo>
                  <a:pt x="0" y="143370"/>
                </a:lnTo>
                <a:lnTo>
                  <a:pt x="0" y="184264"/>
                </a:lnTo>
                <a:lnTo>
                  <a:pt x="31254" y="184264"/>
                </a:lnTo>
                <a:lnTo>
                  <a:pt x="33566" y="184264"/>
                </a:lnTo>
                <a:lnTo>
                  <a:pt x="35725" y="184137"/>
                </a:lnTo>
                <a:lnTo>
                  <a:pt x="37706" y="183845"/>
                </a:lnTo>
                <a:lnTo>
                  <a:pt x="37706" y="363054"/>
                </a:lnTo>
                <a:lnTo>
                  <a:pt x="158254" y="363054"/>
                </a:lnTo>
                <a:lnTo>
                  <a:pt x="196097" y="345873"/>
                </a:lnTo>
                <a:lnTo>
                  <a:pt x="199936" y="107950"/>
                </a:lnTo>
                <a:lnTo>
                  <a:pt x="100215" y="107950"/>
                </a:lnTo>
                <a:lnTo>
                  <a:pt x="118071" y="39204"/>
                </a:lnTo>
                <a:lnTo>
                  <a:pt x="214312" y="39204"/>
                </a:lnTo>
                <a:lnTo>
                  <a:pt x="214312" y="0"/>
                </a:lnTo>
                <a:lnTo>
                  <a:pt x="9436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49037" y="1783422"/>
            <a:ext cx="60020" cy="176695"/>
          </a:xfrm>
          <a:custGeom>
            <a:avLst/>
            <a:gdLst/>
            <a:ahLst/>
            <a:cxnLst/>
            <a:rect l="l" t="t" r="r" b="b"/>
            <a:pathLst>
              <a:path w="60020" h="176695">
                <a:moveTo>
                  <a:pt x="495" y="0"/>
                </a:moveTo>
                <a:lnTo>
                  <a:pt x="60020" y="0"/>
                </a:lnTo>
                <a:lnTo>
                  <a:pt x="60020" y="170370"/>
                </a:lnTo>
                <a:lnTo>
                  <a:pt x="60020" y="174586"/>
                </a:lnTo>
                <a:lnTo>
                  <a:pt x="56553" y="176695"/>
                </a:lnTo>
                <a:lnTo>
                  <a:pt x="49606" y="176695"/>
                </a:lnTo>
                <a:lnTo>
                  <a:pt x="0" y="176695"/>
                </a:lnTo>
                <a:lnTo>
                  <a:pt x="0" y="1270"/>
                </a:lnTo>
                <a:lnTo>
                  <a:pt x="317" y="990"/>
                </a:lnTo>
                <a:lnTo>
                  <a:pt x="495" y="571"/>
                </a:lnTo>
                <a:lnTo>
                  <a:pt x="495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76037" y="1636267"/>
            <a:ext cx="252501" cy="381609"/>
          </a:xfrm>
          <a:custGeom>
            <a:avLst/>
            <a:gdLst/>
            <a:ahLst/>
            <a:cxnLst/>
            <a:rect l="l" t="t" r="r" b="b"/>
            <a:pathLst>
              <a:path w="252501" h="381609">
                <a:moveTo>
                  <a:pt x="10413" y="0"/>
                </a:moveTo>
                <a:lnTo>
                  <a:pt x="10413" y="39204"/>
                </a:lnTo>
                <a:lnTo>
                  <a:pt x="45631" y="39204"/>
                </a:lnTo>
                <a:lnTo>
                  <a:pt x="45631" y="164033"/>
                </a:lnTo>
                <a:lnTo>
                  <a:pt x="5943" y="164033"/>
                </a:lnTo>
                <a:lnTo>
                  <a:pt x="5943" y="204508"/>
                </a:lnTo>
                <a:lnTo>
                  <a:pt x="45631" y="204508"/>
                </a:lnTo>
                <a:lnTo>
                  <a:pt x="45631" y="320471"/>
                </a:lnTo>
                <a:lnTo>
                  <a:pt x="45631" y="332841"/>
                </a:lnTo>
                <a:lnTo>
                  <a:pt x="42494" y="339026"/>
                </a:lnTo>
                <a:lnTo>
                  <a:pt x="36207" y="339026"/>
                </a:lnTo>
                <a:lnTo>
                  <a:pt x="0" y="339026"/>
                </a:lnTo>
                <a:lnTo>
                  <a:pt x="0" y="377825"/>
                </a:lnTo>
                <a:lnTo>
                  <a:pt x="56057" y="377825"/>
                </a:lnTo>
                <a:lnTo>
                  <a:pt x="92291" y="360119"/>
                </a:lnTo>
                <a:lnTo>
                  <a:pt x="99707" y="204508"/>
                </a:lnTo>
                <a:lnTo>
                  <a:pt x="165188" y="204508"/>
                </a:lnTo>
                <a:lnTo>
                  <a:pt x="165188" y="381609"/>
                </a:lnTo>
                <a:lnTo>
                  <a:pt x="218274" y="381609"/>
                </a:lnTo>
                <a:lnTo>
                  <a:pt x="218274" y="204508"/>
                </a:lnTo>
                <a:lnTo>
                  <a:pt x="252501" y="204508"/>
                </a:lnTo>
                <a:lnTo>
                  <a:pt x="252501" y="164033"/>
                </a:lnTo>
                <a:lnTo>
                  <a:pt x="218274" y="164033"/>
                </a:lnTo>
                <a:lnTo>
                  <a:pt x="218274" y="39204"/>
                </a:lnTo>
                <a:lnTo>
                  <a:pt x="248538" y="39204"/>
                </a:lnTo>
                <a:lnTo>
                  <a:pt x="248538" y="0"/>
                </a:lnTo>
                <a:lnTo>
                  <a:pt x="10413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75744" y="1675472"/>
            <a:ext cx="65481" cy="124828"/>
          </a:xfrm>
          <a:custGeom>
            <a:avLst/>
            <a:gdLst/>
            <a:ahLst/>
            <a:cxnLst/>
            <a:rect l="l" t="t" r="r" b="b"/>
            <a:pathLst>
              <a:path w="65481" h="124828">
                <a:moveTo>
                  <a:pt x="0" y="124828"/>
                </a:moveTo>
                <a:lnTo>
                  <a:pt x="0" y="0"/>
                </a:lnTo>
                <a:lnTo>
                  <a:pt x="65481" y="0"/>
                </a:lnTo>
                <a:lnTo>
                  <a:pt x="65481" y="124828"/>
                </a:lnTo>
                <a:lnTo>
                  <a:pt x="0" y="12482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13476" y="1627835"/>
            <a:ext cx="428625" cy="96138"/>
          </a:xfrm>
          <a:custGeom>
            <a:avLst/>
            <a:gdLst/>
            <a:ahLst/>
            <a:cxnLst/>
            <a:rect l="l" t="t" r="r" b="b"/>
            <a:pathLst>
              <a:path w="428625" h="96138">
                <a:moveTo>
                  <a:pt x="182067" y="29095"/>
                </a:moveTo>
                <a:lnTo>
                  <a:pt x="0" y="29095"/>
                </a:lnTo>
                <a:lnTo>
                  <a:pt x="0" y="96138"/>
                </a:lnTo>
                <a:lnTo>
                  <a:pt x="55067" y="96138"/>
                </a:lnTo>
                <a:lnTo>
                  <a:pt x="55067" y="64515"/>
                </a:lnTo>
                <a:lnTo>
                  <a:pt x="372567" y="64515"/>
                </a:lnTo>
                <a:lnTo>
                  <a:pt x="372567" y="96138"/>
                </a:lnTo>
                <a:lnTo>
                  <a:pt x="428625" y="96138"/>
                </a:lnTo>
                <a:lnTo>
                  <a:pt x="428625" y="29095"/>
                </a:lnTo>
                <a:lnTo>
                  <a:pt x="241592" y="29095"/>
                </a:lnTo>
                <a:lnTo>
                  <a:pt x="241592" y="0"/>
                </a:lnTo>
                <a:lnTo>
                  <a:pt x="182067" y="0"/>
                </a:lnTo>
                <a:lnTo>
                  <a:pt x="182067" y="2909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99086" y="1709216"/>
            <a:ext cx="198932" cy="79273"/>
          </a:xfrm>
          <a:custGeom>
            <a:avLst/>
            <a:gdLst/>
            <a:ahLst/>
            <a:cxnLst/>
            <a:rect l="l" t="t" r="r" b="b"/>
            <a:pathLst>
              <a:path w="198932" h="79273">
                <a:moveTo>
                  <a:pt x="116090" y="30784"/>
                </a:moveTo>
                <a:lnTo>
                  <a:pt x="112115" y="37249"/>
                </a:lnTo>
                <a:lnTo>
                  <a:pt x="105994" y="40474"/>
                </a:lnTo>
                <a:lnTo>
                  <a:pt x="97726" y="40474"/>
                </a:lnTo>
                <a:lnTo>
                  <a:pt x="0" y="40474"/>
                </a:lnTo>
                <a:lnTo>
                  <a:pt x="0" y="79273"/>
                </a:lnTo>
                <a:lnTo>
                  <a:pt x="121538" y="79273"/>
                </a:lnTo>
                <a:lnTo>
                  <a:pt x="136256" y="77681"/>
                </a:lnTo>
                <a:lnTo>
                  <a:pt x="148339" y="72904"/>
                </a:lnTo>
                <a:lnTo>
                  <a:pt x="157791" y="64940"/>
                </a:lnTo>
                <a:lnTo>
                  <a:pt x="198932" y="0"/>
                </a:lnTo>
                <a:lnTo>
                  <a:pt x="135432" y="0"/>
                </a:lnTo>
                <a:lnTo>
                  <a:pt x="116090" y="30784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61519" y="1709216"/>
            <a:ext cx="194475" cy="83908"/>
          </a:xfrm>
          <a:custGeom>
            <a:avLst/>
            <a:gdLst/>
            <a:ahLst/>
            <a:cxnLst/>
            <a:rect l="l" t="t" r="r" b="b"/>
            <a:pathLst>
              <a:path w="194475" h="83908">
                <a:moveTo>
                  <a:pt x="0" y="60718"/>
                </a:moveTo>
                <a:lnTo>
                  <a:pt x="3311" y="73284"/>
                </a:lnTo>
                <a:lnTo>
                  <a:pt x="13248" y="81005"/>
                </a:lnTo>
                <a:lnTo>
                  <a:pt x="29814" y="83886"/>
                </a:lnTo>
                <a:lnTo>
                  <a:pt x="194475" y="83908"/>
                </a:lnTo>
                <a:lnTo>
                  <a:pt x="194475" y="43853"/>
                </a:lnTo>
                <a:lnTo>
                  <a:pt x="65481" y="43853"/>
                </a:lnTo>
                <a:lnTo>
                  <a:pt x="58534" y="43853"/>
                </a:lnTo>
                <a:lnTo>
                  <a:pt x="55067" y="41605"/>
                </a:lnTo>
                <a:lnTo>
                  <a:pt x="55067" y="37109"/>
                </a:lnTo>
                <a:lnTo>
                  <a:pt x="55067" y="0"/>
                </a:lnTo>
                <a:lnTo>
                  <a:pt x="0" y="0"/>
                </a:lnTo>
                <a:lnTo>
                  <a:pt x="0" y="6071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09501" y="1794814"/>
            <a:ext cx="446493" cy="219278"/>
          </a:xfrm>
          <a:custGeom>
            <a:avLst/>
            <a:gdLst/>
            <a:ahLst/>
            <a:cxnLst/>
            <a:rect l="l" t="t" r="r" b="b"/>
            <a:pathLst>
              <a:path w="446493" h="219278">
                <a:moveTo>
                  <a:pt x="11417" y="74218"/>
                </a:moveTo>
                <a:lnTo>
                  <a:pt x="127495" y="74218"/>
                </a:lnTo>
                <a:lnTo>
                  <a:pt x="112623" y="153911"/>
                </a:lnTo>
                <a:lnTo>
                  <a:pt x="108474" y="170283"/>
                </a:lnTo>
                <a:lnTo>
                  <a:pt x="99589" y="177249"/>
                </a:lnTo>
                <a:lnTo>
                  <a:pt x="0" y="177520"/>
                </a:lnTo>
                <a:lnTo>
                  <a:pt x="0" y="217589"/>
                </a:lnTo>
                <a:lnTo>
                  <a:pt x="134937" y="217589"/>
                </a:lnTo>
                <a:lnTo>
                  <a:pt x="147449" y="215098"/>
                </a:lnTo>
                <a:lnTo>
                  <a:pt x="157104" y="207627"/>
                </a:lnTo>
                <a:lnTo>
                  <a:pt x="163897" y="195177"/>
                </a:lnTo>
                <a:lnTo>
                  <a:pt x="183057" y="74218"/>
                </a:lnTo>
                <a:lnTo>
                  <a:pt x="323456" y="74218"/>
                </a:lnTo>
                <a:lnTo>
                  <a:pt x="323456" y="187642"/>
                </a:lnTo>
                <a:lnTo>
                  <a:pt x="325965" y="201863"/>
                </a:lnTo>
                <a:lnTo>
                  <a:pt x="333494" y="211870"/>
                </a:lnTo>
                <a:lnTo>
                  <a:pt x="346046" y="217664"/>
                </a:lnTo>
                <a:lnTo>
                  <a:pt x="446493" y="219278"/>
                </a:lnTo>
                <a:lnTo>
                  <a:pt x="446493" y="182168"/>
                </a:lnTo>
                <a:lnTo>
                  <a:pt x="388937" y="182168"/>
                </a:lnTo>
                <a:lnTo>
                  <a:pt x="382320" y="182168"/>
                </a:lnTo>
                <a:lnTo>
                  <a:pt x="379018" y="179489"/>
                </a:lnTo>
                <a:lnTo>
                  <a:pt x="379018" y="174155"/>
                </a:lnTo>
                <a:lnTo>
                  <a:pt x="379018" y="33731"/>
                </a:lnTo>
                <a:lnTo>
                  <a:pt x="189509" y="33731"/>
                </a:lnTo>
                <a:lnTo>
                  <a:pt x="194475" y="0"/>
                </a:lnTo>
                <a:lnTo>
                  <a:pt x="140398" y="0"/>
                </a:lnTo>
                <a:lnTo>
                  <a:pt x="134442" y="33731"/>
                </a:lnTo>
                <a:lnTo>
                  <a:pt x="11417" y="33731"/>
                </a:lnTo>
                <a:lnTo>
                  <a:pt x="11417" y="7421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827287" y="1523675"/>
            <a:ext cx="4267200" cy="530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775" dirty="0" smtClean="0">
                <a:solidFill>
                  <a:srgbClr val="0089CF"/>
                </a:solidFill>
                <a:latin typeface="Meiryo"/>
                <a:cs typeface="Meiryo"/>
              </a:rPr>
              <a:t>評估及變動性研</a:t>
            </a:r>
            <a:r>
              <a:rPr sz="3400" spc="575" dirty="0" smtClean="0">
                <a:solidFill>
                  <a:srgbClr val="0089CF"/>
                </a:solidFill>
                <a:latin typeface="Meiryo"/>
                <a:cs typeface="Meiryo"/>
              </a:rPr>
              <a:t>究</a:t>
            </a:r>
            <a:endParaRPr sz="3400">
              <a:latin typeface="Meiryo"/>
              <a:cs typeface="Meiryo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42923" y="2248801"/>
            <a:ext cx="91506" cy="206679"/>
          </a:xfrm>
          <a:custGeom>
            <a:avLst/>
            <a:gdLst/>
            <a:ahLst/>
            <a:cxnLst/>
            <a:rect l="l" t="t" r="r" b="b"/>
            <a:pathLst>
              <a:path w="91506" h="206679">
                <a:moveTo>
                  <a:pt x="5331" y="18059"/>
                </a:moveTo>
                <a:lnTo>
                  <a:pt x="68387" y="18059"/>
                </a:lnTo>
                <a:lnTo>
                  <a:pt x="68387" y="51993"/>
                </a:lnTo>
                <a:lnTo>
                  <a:pt x="10424" y="51993"/>
                </a:lnTo>
                <a:lnTo>
                  <a:pt x="9072" y="65456"/>
                </a:lnTo>
                <a:lnTo>
                  <a:pt x="4090" y="104002"/>
                </a:lnTo>
                <a:lnTo>
                  <a:pt x="0" y="128157"/>
                </a:lnTo>
                <a:lnTo>
                  <a:pt x="20597" y="137337"/>
                </a:lnTo>
                <a:lnTo>
                  <a:pt x="21270" y="133375"/>
                </a:lnTo>
                <a:lnTo>
                  <a:pt x="22032" y="129336"/>
                </a:lnTo>
                <a:lnTo>
                  <a:pt x="22883" y="125209"/>
                </a:lnTo>
                <a:lnTo>
                  <a:pt x="67117" y="125209"/>
                </a:lnTo>
                <a:lnTo>
                  <a:pt x="58363" y="169644"/>
                </a:lnTo>
                <a:lnTo>
                  <a:pt x="22146" y="185503"/>
                </a:lnTo>
                <a:lnTo>
                  <a:pt x="15504" y="206679"/>
                </a:lnTo>
                <a:lnTo>
                  <a:pt x="56344" y="201808"/>
                </a:lnTo>
                <a:lnTo>
                  <a:pt x="82386" y="173215"/>
                </a:lnTo>
                <a:lnTo>
                  <a:pt x="90133" y="127341"/>
                </a:lnTo>
                <a:lnTo>
                  <a:pt x="91506" y="111514"/>
                </a:lnTo>
                <a:lnTo>
                  <a:pt x="26185" y="107162"/>
                </a:lnTo>
                <a:lnTo>
                  <a:pt x="27857" y="94918"/>
                </a:lnTo>
                <a:lnTo>
                  <a:pt x="29414" y="82301"/>
                </a:lnTo>
                <a:lnTo>
                  <a:pt x="90815" y="70243"/>
                </a:lnTo>
                <a:lnTo>
                  <a:pt x="90815" y="0"/>
                </a:lnTo>
                <a:lnTo>
                  <a:pt x="5331" y="0"/>
                </a:lnTo>
                <a:lnTo>
                  <a:pt x="5331" y="18059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28851" y="2246820"/>
            <a:ext cx="149248" cy="209638"/>
          </a:xfrm>
          <a:custGeom>
            <a:avLst/>
            <a:gdLst/>
            <a:ahLst/>
            <a:cxnLst/>
            <a:rect l="l" t="t" r="r" b="b"/>
            <a:pathLst>
              <a:path w="149248" h="209638">
                <a:moveTo>
                  <a:pt x="25130" y="0"/>
                </a:moveTo>
                <a:lnTo>
                  <a:pt x="25130" y="100012"/>
                </a:lnTo>
                <a:lnTo>
                  <a:pt x="10894" y="100012"/>
                </a:lnTo>
                <a:lnTo>
                  <a:pt x="10894" y="119252"/>
                </a:lnTo>
                <a:lnTo>
                  <a:pt x="25130" y="119252"/>
                </a:lnTo>
                <a:lnTo>
                  <a:pt x="25130" y="180581"/>
                </a:lnTo>
                <a:lnTo>
                  <a:pt x="12561" y="182486"/>
                </a:lnTo>
                <a:lnTo>
                  <a:pt x="0" y="184309"/>
                </a:lnTo>
                <a:lnTo>
                  <a:pt x="4277" y="205752"/>
                </a:lnTo>
                <a:lnTo>
                  <a:pt x="5293" y="208343"/>
                </a:lnTo>
                <a:lnTo>
                  <a:pt x="6474" y="209638"/>
                </a:lnTo>
                <a:lnTo>
                  <a:pt x="7833" y="209638"/>
                </a:lnTo>
                <a:lnTo>
                  <a:pt x="9865" y="209638"/>
                </a:lnTo>
                <a:lnTo>
                  <a:pt x="12240" y="207200"/>
                </a:lnTo>
                <a:lnTo>
                  <a:pt x="14958" y="202323"/>
                </a:lnTo>
                <a:lnTo>
                  <a:pt x="86192" y="189509"/>
                </a:lnTo>
                <a:lnTo>
                  <a:pt x="86192" y="169367"/>
                </a:lnTo>
                <a:lnTo>
                  <a:pt x="73729" y="171958"/>
                </a:lnTo>
                <a:lnTo>
                  <a:pt x="61263" y="174402"/>
                </a:lnTo>
                <a:lnTo>
                  <a:pt x="48800" y="176700"/>
                </a:lnTo>
                <a:lnTo>
                  <a:pt x="47546" y="119252"/>
                </a:lnTo>
                <a:lnTo>
                  <a:pt x="77048" y="119252"/>
                </a:lnTo>
                <a:lnTo>
                  <a:pt x="79632" y="133951"/>
                </a:lnTo>
                <a:lnTo>
                  <a:pt x="82908" y="146887"/>
                </a:lnTo>
                <a:lnTo>
                  <a:pt x="100766" y="181409"/>
                </a:lnTo>
                <a:lnTo>
                  <a:pt x="126002" y="208176"/>
                </a:lnTo>
                <a:lnTo>
                  <a:pt x="147216" y="193166"/>
                </a:lnTo>
                <a:lnTo>
                  <a:pt x="135878" y="184703"/>
                </a:lnTo>
                <a:lnTo>
                  <a:pt x="126186" y="176125"/>
                </a:lnTo>
                <a:lnTo>
                  <a:pt x="118134" y="167430"/>
                </a:lnTo>
                <a:lnTo>
                  <a:pt x="127222" y="158125"/>
                </a:lnTo>
                <a:lnTo>
                  <a:pt x="137757" y="151108"/>
                </a:lnTo>
                <a:lnTo>
                  <a:pt x="146873" y="148551"/>
                </a:lnTo>
                <a:lnTo>
                  <a:pt x="149248" y="147866"/>
                </a:lnTo>
                <a:lnTo>
                  <a:pt x="149248" y="146494"/>
                </a:lnTo>
                <a:lnTo>
                  <a:pt x="149248" y="145427"/>
                </a:lnTo>
                <a:lnTo>
                  <a:pt x="148740" y="144271"/>
                </a:lnTo>
                <a:lnTo>
                  <a:pt x="147724" y="143052"/>
                </a:lnTo>
                <a:lnTo>
                  <a:pt x="131963" y="128409"/>
                </a:lnTo>
                <a:lnTo>
                  <a:pt x="122634" y="136151"/>
                </a:lnTo>
                <a:lnTo>
                  <a:pt x="112325" y="143823"/>
                </a:lnTo>
                <a:lnTo>
                  <a:pt x="102661" y="135723"/>
                </a:lnTo>
                <a:lnTo>
                  <a:pt x="98307" y="122957"/>
                </a:lnTo>
                <a:lnTo>
                  <a:pt x="149248" y="119252"/>
                </a:lnTo>
                <a:lnTo>
                  <a:pt x="149248" y="100012"/>
                </a:lnTo>
                <a:lnTo>
                  <a:pt x="47546" y="100012"/>
                </a:lnTo>
                <a:lnTo>
                  <a:pt x="47546" y="83337"/>
                </a:lnTo>
                <a:lnTo>
                  <a:pt x="130947" y="83337"/>
                </a:lnTo>
                <a:lnTo>
                  <a:pt x="130947" y="65874"/>
                </a:lnTo>
                <a:lnTo>
                  <a:pt x="47546" y="65874"/>
                </a:lnTo>
                <a:lnTo>
                  <a:pt x="47546" y="50596"/>
                </a:lnTo>
                <a:lnTo>
                  <a:pt x="130947" y="50596"/>
                </a:lnTo>
                <a:lnTo>
                  <a:pt x="130947" y="32943"/>
                </a:lnTo>
                <a:lnTo>
                  <a:pt x="47546" y="32943"/>
                </a:lnTo>
                <a:lnTo>
                  <a:pt x="47546" y="18249"/>
                </a:lnTo>
                <a:lnTo>
                  <a:pt x="130947" y="18249"/>
                </a:lnTo>
                <a:lnTo>
                  <a:pt x="130947" y="0"/>
                </a:lnTo>
                <a:lnTo>
                  <a:pt x="25130" y="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30150" y="2264975"/>
            <a:ext cx="180708" cy="0"/>
          </a:xfrm>
          <a:custGeom>
            <a:avLst/>
            <a:gdLst/>
            <a:ahLst/>
            <a:cxnLst/>
            <a:rect l="l" t="t" r="r" b="b"/>
            <a:pathLst>
              <a:path w="180708">
                <a:moveTo>
                  <a:pt x="0" y="0"/>
                </a:moveTo>
                <a:lnTo>
                  <a:pt x="180708" y="0"/>
                </a:lnTo>
              </a:path>
            </a:pathLst>
          </a:custGeom>
          <a:ln w="393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03416" y="2318448"/>
            <a:ext cx="232591" cy="135483"/>
          </a:xfrm>
          <a:custGeom>
            <a:avLst/>
            <a:gdLst/>
            <a:ahLst/>
            <a:cxnLst/>
            <a:rect l="l" t="t" r="r" b="b"/>
            <a:pathLst>
              <a:path w="232591" h="135483">
                <a:moveTo>
                  <a:pt x="5289" y="20840"/>
                </a:moveTo>
                <a:lnTo>
                  <a:pt x="72663" y="20840"/>
                </a:lnTo>
                <a:lnTo>
                  <a:pt x="70809" y="35169"/>
                </a:lnTo>
                <a:lnTo>
                  <a:pt x="57742" y="72864"/>
                </a:lnTo>
                <a:lnTo>
                  <a:pt x="23611" y="107627"/>
                </a:lnTo>
                <a:lnTo>
                  <a:pt x="0" y="118489"/>
                </a:lnTo>
                <a:lnTo>
                  <a:pt x="22587" y="135483"/>
                </a:lnTo>
                <a:lnTo>
                  <a:pt x="56012" y="114641"/>
                </a:lnTo>
                <a:lnTo>
                  <a:pt x="80158" y="83902"/>
                </a:lnTo>
                <a:lnTo>
                  <a:pt x="94987" y="38183"/>
                </a:lnTo>
                <a:lnTo>
                  <a:pt x="96759" y="24172"/>
                </a:lnTo>
                <a:lnTo>
                  <a:pt x="129368" y="20840"/>
                </a:lnTo>
                <a:lnTo>
                  <a:pt x="129368" y="116204"/>
                </a:lnTo>
                <a:lnTo>
                  <a:pt x="133592" y="127019"/>
                </a:lnTo>
                <a:lnTo>
                  <a:pt x="146270" y="132554"/>
                </a:lnTo>
                <a:lnTo>
                  <a:pt x="199536" y="133350"/>
                </a:lnTo>
                <a:lnTo>
                  <a:pt x="209023" y="133350"/>
                </a:lnTo>
                <a:lnTo>
                  <a:pt x="216744" y="130682"/>
                </a:lnTo>
                <a:lnTo>
                  <a:pt x="222675" y="125349"/>
                </a:lnTo>
                <a:lnTo>
                  <a:pt x="228255" y="117512"/>
                </a:lnTo>
                <a:lnTo>
                  <a:pt x="232591" y="105147"/>
                </a:lnTo>
                <a:lnTo>
                  <a:pt x="210725" y="86004"/>
                </a:lnTo>
                <a:lnTo>
                  <a:pt x="208515" y="98971"/>
                </a:lnTo>
                <a:lnTo>
                  <a:pt x="206229" y="106451"/>
                </a:lnTo>
                <a:lnTo>
                  <a:pt x="203854" y="108432"/>
                </a:lnTo>
                <a:lnTo>
                  <a:pt x="201479" y="111023"/>
                </a:lnTo>
                <a:lnTo>
                  <a:pt x="197669" y="112318"/>
                </a:lnTo>
                <a:lnTo>
                  <a:pt x="192424" y="112318"/>
                </a:lnTo>
                <a:lnTo>
                  <a:pt x="162922" y="112318"/>
                </a:lnTo>
                <a:lnTo>
                  <a:pt x="156826" y="112318"/>
                </a:lnTo>
                <a:lnTo>
                  <a:pt x="153778" y="109575"/>
                </a:lnTo>
                <a:lnTo>
                  <a:pt x="153778" y="104089"/>
                </a:lnTo>
                <a:lnTo>
                  <a:pt x="153778" y="20840"/>
                </a:lnTo>
                <a:lnTo>
                  <a:pt x="226993" y="20840"/>
                </a:lnTo>
                <a:lnTo>
                  <a:pt x="226993" y="0"/>
                </a:lnTo>
                <a:lnTo>
                  <a:pt x="5289" y="0"/>
                </a:lnTo>
                <a:lnTo>
                  <a:pt x="5289" y="2084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60166" y="2239657"/>
            <a:ext cx="82067" cy="217563"/>
          </a:xfrm>
          <a:custGeom>
            <a:avLst/>
            <a:gdLst/>
            <a:ahLst/>
            <a:cxnLst/>
            <a:rect l="l" t="t" r="r" b="b"/>
            <a:pathLst>
              <a:path w="82067" h="217563">
                <a:moveTo>
                  <a:pt x="6731" y="67678"/>
                </a:moveTo>
                <a:lnTo>
                  <a:pt x="31394" y="67678"/>
                </a:lnTo>
                <a:lnTo>
                  <a:pt x="26462" y="82307"/>
                </a:lnTo>
                <a:lnTo>
                  <a:pt x="6271" y="128593"/>
                </a:lnTo>
                <a:lnTo>
                  <a:pt x="0" y="138911"/>
                </a:lnTo>
                <a:lnTo>
                  <a:pt x="15887" y="157149"/>
                </a:lnTo>
                <a:lnTo>
                  <a:pt x="20806" y="146058"/>
                </a:lnTo>
                <a:lnTo>
                  <a:pt x="25413" y="134367"/>
                </a:lnTo>
                <a:lnTo>
                  <a:pt x="29710" y="122079"/>
                </a:lnTo>
                <a:lnTo>
                  <a:pt x="32156" y="217563"/>
                </a:lnTo>
                <a:lnTo>
                  <a:pt x="53594" y="217563"/>
                </a:lnTo>
                <a:lnTo>
                  <a:pt x="53594" y="110934"/>
                </a:lnTo>
                <a:lnTo>
                  <a:pt x="59203" y="122482"/>
                </a:lnTo>
                <a:lnTo>
                  <a:pt x="65218" y="133578"/>
                </a:lnTo>
                <a:lnTo>
                  <a:pt x="82067" y="121462"/>
                </a:lnTo>
                <a:lnTo>
                  <a:pt x="74609" y="112394"/>
                </a:lnTo>
                <a:lnTo>
                  <a:pt x="67651" y="102257"/>
                </a:lnTo>
                <a:lnTo>
                  <a:pt x="61192" y="91050"/>
                </a:lnTo>
                <a:lnTo>
                  <a:pt x="55231" y="78772"/>
                </a:lnTo>
                <a:lnTo>
                  <a:pt x="53594" y="67678"/>
                </a:lnTo>
                <a:lnTo>
                  <a:pt x="71894" y="67678"/>
                </a:lnTo>
                <a:lnTo>
                  <a:pt x="71894" y="49428"/>
                </a:lnTo>
                <a:lnTo>
                  <a:pt x="53594" y="49428"/>
                </a:lnTo>
                <a:lnTo>
                  <a:pt x="53594" y="9156"/>
                </a:lnTo>
                <a:lnTo>
                  <a:pt x="56299" y="6565"/>
                </a:lnTo>
                <a:lnTo>
                  <a:pt x="57658" y="4660"/>
                </a:lnTo>
                <a:lnTo>
                  <a:pt x="57658" y="3428"/>
                </a:lnTo>
                <a:lnTo>
                  <a:pt x="57658" y="2057"/>
                </a:lnTo>
                <a:lnTo>
                  <a:pt x="55791" y="1295"/>
                </a:lnTo>
                <a:lnTo>
                  <a:pt x="52057" y="1143"/>
                </a:lnTo>
                <a:lnTo>
                  <a:pt x="32156" y="0"/>
                </a:lnTo>
                <a:lnTo>
                  <a:pt x="32156" y="49428"/>
                </a:lnTo>
                <a:lnTo>
                  <a:pt x="6731" y="49428"/>
                </a:lnTo>
                <a:lnTo>
                  <a:pt x="6731" y="6767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45104" y="2244039"/>
            <a:ext cx="70358" cy="110656"/>
          </a:xfrm>
          <a:custGeom>
            <a:avLst/>
            <a:gdLst/>
            <a:ahLst/>
            <a:cxnLst/>
            <a:rect l="l" t="t" r="r" b="b"/>
            <a:pathLst>
              <a:path w="70358" h="110656">
                <a:moveTo>
                  <a:pt x="0" y="86118"/>
                </a:moveTo>
                <a:lnTo>
                  <a:pt x="42837" y="86118"/>
                </a:lnTo>
                <a:lnTo>
                  <a:pt x="38760" y="89789"/>
                </a:lnTo>
                <a:lnTo>
                  <a:pt x="45560" y="100790"/>
                </a:lnTo>
                <a:lnTo>
                  <a:pt x="53482" y="110656"/>
                </a:lnTo>
                <a:lnTo>
                  <a:pt x="70358" y="103746"/>
                </a:lnTo>
                <a:lnTo>
                  <a:pt x="60193" y="95992"/>
                </a:lnTo>
                <a:lnTo>
                  <a:pt x="51611" y="86603"/>
                </a:lnTo>
                <a:lnTo>
                  <a:pt x="66281" y="86118"/>
                </a:lnTo>
                <a:lnTo>
                  <a:pt x="66281" y="0"/>
                </a:lnTo>
                <a:lnTo>
                  <a:pt x="0" y="0"/>
                </a:lnTo>
                <a:lnTo>
                  <a:pt x="0" y="8611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63760" y="2305354"/>
            <a:ext cx="29375" cy="10121"/>
          </a:xfrm>
          <a:custGeom>
            <a:avLst/>
            <a:gdLst/>
            <a:ahLst/>
            <a:cxnLst/>
            <a:rect l="l" t="t" r="r" b="b"/>
            <a:pathLst>
              <a:path w="29375" h="10121">
                <a:moveTo>
                  <a:pt x="-8997" y="5060"/>
                </a:moveTo>
                <a:lnTo>
                  <a:pt x="38373" y="5060"/>
                </a:lnTo>
              </a:path>
            </a:pathLst>
          </a:custGeom>
          <a:ln w="2938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63760" y="2282532"/>
            <a:ext cx="29375" cy="9931"/>
          </a:xfrm>
          <a:custGeom>
            <a:avLst/>
            <a:gdLst/>
            <a:ahLst/>
            <a:cxnLst/>
            <a:rect l="l" t="t" r="r" b="b"/>
            <a:pathLst>
              <a:path w="29375" h="9931">
                <a:moveTo>
                  <a:pt x="-8997" y="4965"/>
                </a:moveTo>
                <a:lnTo>
                  <a:pt x="38373" y="4965"/>
                </a:lnTo>
              </a:path>
            </a:pathLst>
          </a:custGeom>
          <a:ln w="2919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63760" y="2258923"/>
            <a:ext cx="29375" cy="10718"/>
          </a:xfrm>
          <a:custGeom>
            <a:avLst/>
            <a:gdLst/>
            <a:ahLst/>
            <a:cxnLst/>
            <a:rect l="l" t="t" r="r" b="b"/>
            <a:pathLst>
              <a:path w="29375" h="10718">
                <a:moveTo>
                  <a:pt x="-8997" y="5359"/>
                </a:moveTo>
                <a:lnTo>
                  <a:pt x="38373" y="5359"/>
                </a:lnTo>
              </a:path>
            </a:pathLst>
          </a:custGeom>
          <a:ln w="299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41192" y="2332786"/>
            <a:ext cx="32537" cy="28371"/>
          </a:xfrm>
          <a:custGeom>
            <a:avLst/>
            <a:gdLst/>
            <a:ahLst/>
            <a:cxnLst/>
            <a:rect l="l" t="t" r="r" b="b"/>
            <a:pathLst>
              <a:path w="32537" h="28371">
                <a:moveTo>
                  <a:pt x="0" y="21958"/>
                </a:moveTo>
                <a:lnTo>
                  <a:pt x="16268" y="28371"/>
                </a:lnTo>
                <a:lnTo>
                  <a:pt x="21361" y="23495"/>
                </a:lnTo>
                <a:lnTo>
                  <a:pt x="26098" y="17386"/>
                </a:lnTo>
                <a:lnTo>
                  <a:pt x="30505" y="10058"/>
                </a:lnTo>
                <a:lnTo>
                  <a:pt x="31864" y="9296"/>
                </a:lnTo>
                <a:lnTo>
                  <a:pt x="32537" y="8382"/>
                </a:lnTo>
                <a:lnTo>
                  <a:pt x="32537" y="7315"/>
                </a:lnTo>
                <a:lnTo>
                  <a:pt x="32537" y="6705"/>
                </a:lnTo>
                <a:lnTo>
                  <a:pt x="31864" y="6172"/>
                </a:lnTo>
                <a:lnTo>
                  <a:pt x="30505" y="5715"/>
                </a:lnTo>
                <a:lnTo>
                  <a:pt x="16268" y="0"/>
                </a:lnTo>
                <a:lnTo>
                  <a:pt x="9722" y="11227"/>
                </a:lnTo>
                <a:lnTo>
                  <a:pt x="1415" y="20679"/>
                </a:lnTo>
                <a:lnTo>
                  <a:pt x="0" y="2195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25673" y="2244039"/>
            <a:ext cx="65087" cy="86118"/>
          </a:xfrm>
          <a:custGeom>
            <a:avLst/>
            <a:gdLst/>
            <a:ahLst/>
            <a:cxnLst/>
            <a:rect l="l" t="t" r="r" b="b"/>
            <a:pathLst>
              <a:path w="65087" h="86118">
                <a:moveTo>
                  <a:pt x="0" y="86118"/>
                </a:moveTo>
                <a:lnTo>
                  <a:pt x="65087" y="86118"/>
                </a:lnTo>
                <a:lnTo>
                  <a:pt x="65087" y="0"/>
                </a:lnTo>
                <a:lnTo>
                  <a:pt x="0" y="0"/>
                </a:lnTo>
                <a:lnTo>
                  <a:pt x="0" y="8611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43935" y="2305354"/>
            <a:ext cx="28575" cy="10121"/>
          </a:xfrm>
          <a:custGeom>
            <a:avLst/>
            <a:gdLst/>
            <a:ahLst/>
            <a:cxnLst/>
            <a:rect l="l" t="t" r="r" b="b"/>
            <a:pathLst>
              <a:path w="28575" h="10121">
                <a:moveTo>
                  <a:pt x="-8997" y="5060"/>
                </a:moveTo>
                <a:lnTo>
                  <a:pt x="37572" y="5060"/>
                </a:lnTo>
              </a:path>
            </a:pathLst>
          </a:custGeom>
          <a:ln w="2938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43935" y="2282532"/>
            <a:ext cx="28575" cy="9931"/>
          </a:xfrm>
          <a:custGeom>
            <a:avLst/>
            <a:gdLst/>
            <a:ahLst/>
            <a:cxnLst/>
            <a:rect l="l" t="t" r="r" b="b"/>
            <a:pathLst>
              <a:path w="28575" h="9931">
                <a:moveTo>
                  <a:pt x="-8997" y="4965"/>
                </a:moveTo>
                <a:lnTo>
                  <a:pt x="37572" y="4965"/>
                </a:lnTo>
              </a:path>
            </a:pathLst>
          </a:custGeom>
          <a:ln w="2919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43935" y="2258923"/>
            <a:ext cx="28575" cy="10718"/>
          </a:xfrm>
          <a:custGeom>
            <a:avLst/>
            <a:gdLst/>
            <a:ahLst/>
            <a:cxnLst/>
            <a:rect l="l" t="t" r="r" b="b"/>
            <a:pathLst>
              <a:path w="28575" h="10718">
                <a:moveTo>
                  <a:pt x="-8997" y="5359"/>
                </a:moveTo>
                <a:lnTo>
                  <a:pt x="37572" y="5359"/>
                </a:lnTo>
              </a:path>
            </a:pathLst>
          </a:custGeom>
          <a:ln w="299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21532" y="2332786"/>
            <a:ext cx="32550" cy="31115"/>
          </a:xfrm>
          <a:custGeom>
            <a:avLst/>
            <a:gdLst/>
            <a:ahLst/>
            <a:cxnLst/>
            <a:rect l="l" t="t" r="r" b="b"/>
            <a:pathLst>
              <a:path w="32550" h="31115">
                <a:moveTo>
                  <a:pt x="0" y="24701"/>
                </a:moveTo>
                <a:lnTo>
                  <a:pt x="16268" y="31115"/>
                </a:lnTo>
                <a:lnTo>
                  <a:pt x="23639" y="21627"/>
                </a:lnTo>
                <a:lnTo>
                  <a:pt x="30496" y="10076"/>
                </a:lnTo>
                <a:lnTo>
                  <a:pt x="31864" y="9296"/>
                </a:lnTo>
                <a:lnTo>
                  <a:pt x="32550" y="8382"/>
                </a:lnTo>
                <a:lnTo>
                  <a:pt x="32550" y="7315"/>
                </a:lnTo>
                <a:lnTo>
                  <a:pt x="32550" y="6705"/>
                </a:lnTo>
                <a:lnTo>
                  <a:pt x="31953" y="6172"/>
                </a:lnTo>
                <a:lnTo>
                  <a:pt x="30759" y="5715"/>
                </a:lnTo>
                <a:lnTo>
                  <a:pt x="16268" y="0"/>
                </a:lnTo>
                <a:lnTo>
                  <a:pt x="10282" y="11726"/>
                </a:lnTo>
                <a:lnTo>
                  <a:pt x="2792" y="21768"/>
                </a:lnTo>
                <a:lnTo>
                  <a:pt x="0" y="24701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64243" y="2338596"/>
            <a:ext cx="37630" cy="20891"/>
          </a:xfrm>
          <a:custGeom>
            <a:avLst/>
            <a:gdLst/>
            <a:ahLst/>
            <a:cxnLst/>
            <a:rect l="l" t="t" r="r" b="b"/>
            <a:pathLst>
              <a:path w="37630" h="20891">
                <a:moveTo>
                  <a:pt x="0" y="3333"/>
                </a:moveTo>
                <a:lnTo>
                  <a:pt x="8476" y="12593"/>
                </a:lnTo>
                <a:lnTo>
                  <a:pt x="18168" y="20891"/>
                </a:lnTo>
                <a:lnTo>
                  <a:pt x="37630" y="12490"/>
                </a:lnTo>
                <a:lnTo>
                  <a:pt x="25354" y="6842"/>
                </a:lnTo>
                <a:lnTo>
                  <a:pt x="14843" y="0"/>
                </a:lnTo>
                <a:lnTo>
                  <a:pt x="0" y="3333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135083" y="2362898"/>
            <a:ext cx="163741" cy="94348"/>
          </a:xfrm>
          <a:custGeom>
            <a:avLst/>
            <a:gdLst/>
            <a:ahLst/>
            <a:cxnLst/>
            <a:rect l="l" t="t" r="r" b="b"/>
            <a:pathLst>
              <a:path w="163741" h="94348">
                <a:moveTo>
                  <a:pt x="0" y="33934"/>
                </a:moveTo>
                <a:lnTo>
                  <a:pt x="42468" y="33934"/>
                </a:lnTo>
                <a:lnTo>
                  <a:pt x="35059" y="42898"/>
                </a:lnTo>
                <a:lnTo>
                  <a:pt x="26458" y="52368"/>
                </a:lnTo>
                <a:lnTo>
                  <a:pt x="38646" y="66890"/>
                </a:lnTo>
                <a:lnTo>
                  <a:pt x="40512" y="65214"/>
                </a:lnTo>
                <a:lnTo>
                  <a:pt x="42379" y="63373"/>
                </a:lnTo>
                <a:lnTo>
                  <a:pt x="44246" y="61391"/>
                </a:lnTo>
                <a:lnTo>
                  <a:pt x="57123" y="63879"/>
                </a:lnTo>
                <a:lnTo>
                  <a:pt x="69393" y="66447"/>
                </a:lnTo>
                <a:lnTo>
                  <a:pt x="70942" y="68795"/>
                </a:lnTo>
                <a:lnTo>
                  <a:pt x="67208" y="69862"/>
                </a:lnTo>
                <a:lnTo>
                  <a:pt x="15748" y="76426"/>
                </a:lnTo>
                <a:lnTo>
                  <a:pt x="8991" y="82448"/>
                </a:lnTo>
                <a:lnTo>
                  <a:pt x="13055" y="88239"/>
                </a:lnTo>
                <a:lnTo>
                  <a:pt x="16281" y="94348"/>
                </a:lnTo>
                <a:lnTo>
                  <a:pt x="32835" y="92979"/>
                </a:lnTo>
                <a:lnTo>
                  <a:pt x="84315" y="83123"/>
                </a:lnTo>
                <a:lnTo>
                  <a:pt x="95236" y="78754"/>
                </a:lnTo>
                <a:lnTo>
                  <a:pt x="108490" y="80531"/>
                </a:lnTo>
                <a:lnTo>
                  <a:pt x="120691" y="83689"/>
                </a:lnTo>
                <a:lnTo>
                  <a:pt x="132335" y="87978"/>
                </a:lnTo>
                <a:lnTo>
                  <a:pt x="143917" y="93143"/>
                </a:lnTo>
                <a:lnTo>
                  <a:pt x="162725" y="79705"/>
                </a:lnTo>
                <a:lnTo>
                  <a:pt x="151382" y="74581"/>
                </a:lnTo>
                <a:lnTo>
                  <a:pt x="139697" y="69771"/>
                </a:lnTo>
                <a:lnTo>
                  <a:pt x="127671" y="65273"/>
                </a:lnTo>
                <a:lnTo>
                  <a:pt x="130031" y="54470"/>
                </a:lnTo>
                <a:lnTo>
                  <a:pt x="136176" y="43026"/>
                </a:lnTo>
                <a:lnTo>
                  <a:pt x="163741" y="33934"/>
                </a:lnTo>
                <a:lnTo>
                  <a:pt x="163741" y="16471"/>
                </a:lnTo>
                <a:lnTo>
                  <a:pt x="79590" y="16471"/>
                </a:lnTo>
                <a:lnTo>
                  <a:pt x="80098" y="15709"/>
                </a:lnTo>
                <a:lnTo>
                  <a:pt x="80683" y="14871"/>
                </a:lnTo>
                <a:lnTo>
                  <a:pt x="81368" y="13957"/>
                </a:lnTo>
                <a:lnTo>
                  <a:pt x="84759" y="11976"/>
                </a:lnTo>
                <a:lnTo>
                  <a:pt x="86448" y="10375"/>
                </a:lnTo>
                <a:lnTo>
                  <a:pt x="86448" y="9156"/>
                </a:lnTo>
                <a:lnTo>
                  <a:pt x="86448" y="8242"/>
                </a:lnTo>
                <a:lnTo>
                  <a:pt x="85521" y="7556"/>
                </a:lnTo>
                <a:lnTo>
                  <a:pt x="83654" y="7099"/>
                </a:lnTo>
                <a:lnTo>
                  <a:pt x="65087" y="0"/>
                </a:lnTo>
                <a:lnTo>
                  <a:pt x="61874" y="5651"/>
                </a:lnTo>
                <a:lnTo>
                  <a:pt x="58483" y="11137"/>
                </a:lnTo>
                <a:lnTo>
                  <a:pt x="54927" y="16471"/>
                </a:lnTo>
                <a:lnTo>
                  <a:pt x="0" y="16471"/>
                </a:lnTo>
                <a:lnTo>
                  <a:pt x="0" y="33934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92043" y="2396832"/>
            <a:ext cx="61531" cy="21971"/>
          </a:xfrm>
          <a:custGeom>
            <a:avLst/>
            <a:gdLst/>
            <a:ahLst/>
            <a:cxnLst/>
            <a:rect l="l" t="t" r="r" b="b"/>
            <a:pathLst>
              <a:path w="61531" h="21971">
                <a:moveTo>
                  <a:pt x="0" y="13042"/>
                </a:moveTo>
                <a:lnTo>
                  <a:pt x="3556" y="8928"/>
                </a:lnTo>
                <a:lnTo>
                  <a:pt x="7035" y="4584"/>
                </a:lnTo>
                <a:lnTo>
                  <a:pt x="10426" y="0"/>
                </a:lnTo>
                <a:lnTo>
                  <a:pt x="61531" y="0"/>
                </a:lnTo>
                <a:lnTo>
                  <a:pt x="53368" y="10420"/>
                </a:lnTo>
                <a:lnTo>
                  <a:pt x="44524" y="19159"/>
                </a:lnTo>
                <a:lnTo>
                  <a:pt x="41605" y="21437"/>
                </a:lnTo>
                <a:lnTo>
                  <a:pt x="41275" y="21666"/>
                </a:lnTo>
                <a:lnTo>
                  <a:pt x="40932" y="21971"/>
                </a:lnTo>
                <a:lnTo>
                  <a:pt x="29114" y="19026"/>
                </a:lnTo>
                <a:lnTo>
                  <a:pt x="16784" y="16290"/>
                </a:lnTo>
                <a:lnTo>
                  <a:pt x="3938" y="13759"/>
                </a:lnTo>
                <a:lnTo>
                  <a:pt x="0" y="13042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03574" y="2323180"/>
            <a:ext cx="72974" cy="59515"/>
          </a:xfrm>
          <a:custGeom>
            <a:avLst/>
            <a:gdLst/>
            <a:ahLst/>
            <a:cxnLst/>
            <a:rect l="l" t="t" r="r" b="b"/>
            <a:pathLst>
              <a:path w="72974" h="59515">
                <a:moveTo>
                  <a:pt x="0" y="4106"/>
                </a:moveTo>
                <a:lnTo>
                  <a:pt x="35919" y="39642"/>
                </a:lnTo>
                <a:lnTo>
                  <a:pt x="52295" y="59515"/>
                </a:lnTo>
                <a:lnTo>
                  <a:pt x="72974" y="41406"/>
                </a:lnTo>
                <a:lnTo>
                  <a:pt x="36394" y="8104"/>
                </a:lnTo>
                <a:lnTo>
                  <a:pt x="25929" y="0"/>
                </a:lnTo>
                <a:lnTo>
                  <a:pt x="0" y="4106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82878" y="2243061"/>
            <a:ext cx="112516" cy="204139"/>
          </a:xfrm>
          <a:custGeom>
            <a:avLst/>
            <a:gdLst/>
            <a:ahLst/>
            <a:cxnLst/>
            <a:rect l="l" t="t" r="r" b="b"/>
            <a:pathLst>
              <a:path w="112516" h="204139">
                <a:moveTo>
                  <a:pt x="2686" y="71424"/>
                </a:moveTo>
                <a:lnTo>
                  <a:pt x="44380" y="71424"/>
                </a:lnTo>
                <a:lnTo>
                  <a:pt x="39523" y="85040"/>
                </a:lnTo>
                <a:lnTo>
                  <a:pt x="22166" y="120406"/>
                </a:lnTo>
                <a:lnTo>
                  <a:pt x="0" y="149953"/>
                </a:lnTo>
                <a:lnTo>
                  <a:pt x="14891" y="165696"/>
                </a:lnTo>
                <a:lnTo>
                  <a:pt x="43707" y="124739"/>
                </a:lnTo>
                <a:lnTo>
                  <a:pt x="46412" y="119710"/>
                </a:lnTo>
                <a:lnTo>
                  <a:pt x="46412" y="204139"/>
                </a:lnTo>
                <a:lnTo>
                  <a:pt x="69044" y="204139"/>
                </a:lnTo>
                <a:lnTo>
                  <a:pt x="69044" y="104368"/>
                </a:lnTo>
                <a:lnTo>
                  <a:pt x="76133" y="115337"/>
                </a:lnTo>
                <a:lnTo>
                  <a:pt x="83642" y="125635"/>
                </a:lnTo>
                <a:lnTo>
                  <a:pt x="91568" y="135269"/>
                </a:lnTo>
                <a:lnTo>
                  <a:pt x="112516" y="126339"/>
                </a:lnTo>
                <a:lnTo>
                  <a:pt x="103372" y="117649"/>
                </a:lnTo>
                <a:lnTo>
                  <a:pt x="94905" y="108304"/>
                </a:lnTo>
                <a:lnTo>
                  <a:pt x="87113" y="98304"/>
                </a:lnTo>
                <a:lnTo>
                  <a:pt x="79998" y="87648"/>
                </a:lnTo>
                <a:lnTo>
                  <a:pt x="73560" y="76336"/>
                </a:lnTo>
                <a:lnTo>
                  <a:pt x="106420" y="71424"/>
                </a:lnTo>
                <a:lnTo>
                  <a:pt x="106420" y="52171"/>
                </a:lnTo>
                <a:lnTo>
                  <a:pt x="69044" y="52171"/>
                </a:lnTo>
                <a:lnTo>
                  <a:pt x="69044" y="9156"/>
                </a:lnTo>
                <a:lnTo>
                  <a:pt x="71584" y="7175"/>
                </a:lnTo>
                <a:lnTo>
                  <a:pt x="72854" y="5727"/>
                </a:lnTo>
                <a:lnTo>
                  <a:pt x="72854" y="4813"/>
                </a:lnTo>
                <a:lnTo>
                  <a:pt x="72854" y="2984"/>
                </a:lnTo>
                <a:lnTo>
                  <a:pt x="70898" y="1904"/>
                </a:lnTo>
                <a:lnTo>
                  <a:pt x="67012" y="1600"/>
                </a:lnTo>
                <a:lnTo>
                  <a:pt x="46412" y="0"/>
                </a:lnTo>
                <a:lnTo>
                  <a:pt x="46412" y="52171"/>
                </a:lnTo>
                <a:lnTo>
                  <a:pt x="2686" y="52171"/>
                </a:lnTo>
                <a:lnTo>
                  <a:pt x="2686" y="71424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678882" y="2243061"/>
            <a:ext cx="143664" cy="204139"/>
          </a:xfrm>
          <a:custGeom>
            <a:avLst/>
            <a:gdLst/>
            <a:ahLst/>
            <a:cxnLst/>
            <a:rect l="l" t="t" r="r" b="b"/>
            <a:pathLst>
              <a:path w="143664" h="204139">
                <a:moveTo>
                  <a:pt x="25643" y="71424"/>
                </a:moveTo>
                <a:lnTo>
                  <a:pt x="62765" y="71424"/>
                </a:lnTo>
                <a:lnTo>
                  <a:pt x="57602" y="84981"/>
                </a:lnTo>
                <a:lnTo>
                  <a:pt x="33561" y="129105"/>
                </a:lnTo>
                <a:lnTo>
                  <a:pt x="0" y="166798"/>
                </a:lnTo>
                <a:lnTo>
                  <a:pt x="18531" y="178511"/>
                </a:lnTo>
                <a:lnTo>
                  <a:pt x="51174" y="139701"/>
                </a:lnTo>
                <a:lnTo>
                  <a:pt x="64571" y="117646"/>
                </a:lnTo>
                <a:lnTo>
                  <a:pt x="65305" y="204139"/>
                </a:lnTo>
                <a:lnTo>
                  <a:pt x="87734" y="204139"/>
                </a:lnTo>
                <a:lnTo>
                  <a:pt x="87734" y="116725"/>
                </a:lnTo>
                <a:lnTo>
                  <a:pt x="93902" y="128528"/>
                </a:lnTo>
                <a:lnTo>
                  <a:pt x="100282" y="139886"/>
                </a:lnTo>
                <a:lnTo>
                  <a:pt x="106875" y="150799"/>
                </a:lnTo>
                <a:lnTo>
                  <a:pt x="113681" y="161266"/>
                </a:lnTo>
                <a:lnTo>
                  <a:pt x="120701" y="171287"/>
                </a:lnTo>
                <a:lnTo>
                  <a:pt x="143664" y="162267"/>
                </a:lnTo>
                <a:lnTo>
                  <a:pt x="135578" y="153105"/>
                </a:lnTo>
                <a:lnTo>
                  <a:pt x="127885" y="143490"/>
                </a:lnTo>
                <a:lnTo>
                  <a:pt x="101055" y="100501"/>
                </a:lnTo>
                <a:lnTo>
                  <a:pt x="88915" y="71729"/>
                </a:lnTo>
                <a:lnTo>
                  <a:pt x="89423" y="71577"/>
                </a:lnTo>
                <a:lnTo>
                  <a:pt x="89766" y="71424"/>
                </a:lnTo>
                <a:lnTo>
                  <a:pt x="130444" y="71424"/>
                </a:lnTo>
                <a:lnTo>
                  <a:pt x="130444" y="52171"/>
                </a:lnTo>
                <a:lnTo>
                  <a:pt x="87734" y="52171"/>
                </a:lnTo>
                <a:lnTo>
                  <a:pt x="87734" y="9156"/>
                </a:lnTo>
                <a:lnTo>
                  <a:pt x="90439" y="7175"/>
                </a:lnTo>
                <a:lnTo>
                  <a:pt x="91798" y="5727"/>
                </a:lnTo>
                <a:lnTo>
                  <a:pt x="91798" y="4813"/>
                </a:lnTo>
                <a:lnTo>
                  <a:pt x="91798" y="2984"/>
                </a:lnTo>
                <a:lnTo>
                  <a:pt x="89854" y="1904"/>
                </a:lnTo>
                <a:lnTo>
                  <a:pt x="85956" y="1600"/>
                </a:lnTo>
                <a:lnTo>
                  <a:pt x="65305" y="0"/>
                </a:lnTo>
                <a:lnTo>
                  <a:pt x="65305" y="52171"/>
                </a:lnTo>
                <a:lnTo>
                  <a:pt x="25643" y="52171"/>
                </a:lnTo>
                <a:lnTo>
                  <a:pt x="25643" y="71424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46447" y="2243010"/>
            <a:ext cx="229465" cy="213232"/>
          </a:xfrm>
          <a:custGeom>
            <a:avLst/>
            <a:gdLst/>
            <a:ahLst/>
            <a:cxnLst/>
            <a:rect l="l" t="t" r="r" b="b"/>
            <a:pathLst>
              <a:path w="229465" h="213232">
                <a:moveTo>
                  <a:pt x="102338" y="16700"/>
                </a:moveTo>
                <a:lnTo>
                  <a:pt x="1525" y="16700"/>
                </a:lnTo>
                <a:lnTo>
                  <a:pt x="1525" y="34963"/>
                </a:lnTo>
                <a:lnTo>
                  <a:pt x="45036" y="34963"/>
                </a:lnTo>
                <a:lnTo>
                  <a:pt x="32044" y="45046"/>
                </a:lnTo>
                <a:lnTo>
                  <a:pt x="69777" y="53098"/>
                </a:lnTo>
                <a:lnTo>
                  <a:pt x="94021" y="59295"/>
                </a:lnTo>
                <a:lnTo>
                  <a:pt x="83682" y="62423"/>
                </a:lnTo>
                <a:lnTo>
                  <a:pt x="72138" y="65149"/>
                </a:lnTo>
                <a:lnTo>
                  <a:pt x="59538" y="67515"/>
                </a:lnTo>
                <a:lnTo>
                  <a:pt x="46033" y="69561"/>
                </a:lnTo>
                <a:lnTo>
                  <a:pt x="31773" y="71328"/>
                </a:lnTo>
                <a:lnTo>
                  <a:pt x="43512" y="85166"/>
                </a:lnTo>
                <a:lnTo>
                  <a:pt x="763" y="85166"/>
                </a:lnTo>
                <a:lnTo>
                  <a:pt x="763" y="103619"/>
                </a:lnTo>
                <a:lnTo>
                  <a:pt x="25935" y="103619"/>
                </a:lnTo>
                <a:lnTo>
                  <a:pt x="25935" y="126276"/>
                </a:lnTo>
                <a:lnTo>
                  <a:pt x="14152" y="176337"/>
                </a:lnTo>
                <a:lnTo>
                  <a:pt x="0" y="196560"/>
                </a:lnTo>
                <a:lnTo>
                  <a:pt x="17794" y="213232"/>
                </a:lnTo>
                <a:lnTo>
                  <a:pt x="38623" y="181220"/>
                </a:lnTo>
                <a:lnTo>
                  <a:pt x="48456" y="142296"/>
                </a:lnTo>
                <a:lnTo>
                  <a:pt x="49354" y="103619"/>
                </a:lnTo>
                <a:lnTo>
                  <a:pt x="174030" y="103619"/>
                </a:lnTo>
                <a:lnTo>
                  <a:pt x="125864" y="118634"/>
                </a:lnTo>
                <a:lnTo>
                  <a:pt x="77595" y="127847"/>
                </a:lnTo>
                <a:lnTo>
                  <a:pt x="64272" y="129717"/>
                </a:lnTo>
                <a:lnTo>
                  <a:pt x="68696" y="147320"/>
                </a:lnTo>
                <a:lnTo>
                  <a:pt x="109739" y="140018"/>
                </a:lnTo>
                <a:lnTo>
                  <a:pt x="147250" y="131258"/>
                </a:lnTo>
                <a:lnTo>
                  <a:pt x="181225" y="121041"/>
                </a:lnTo>
                <a:lnTo>
                  <a:pt x="194540" y="117728"/>
                </a:lnTo>
                <a:lnTo>
                  <a:pt x="196915" y="116509"/>
                </a:lnTo>
                <a:lnTo>
                  <a:pt x="196915" y="114376"/>
                </a:lnTo>
                <a:lnTo>
                  <a:pt x="196915" y="112547"/>
                </a:lnTo>
                <a:lnTo>
                  <a:pt x="195899" y="111328"/>
                </a:lnTo>
                <a:lnTo>
                  <a:pt x="193867" y="110718"/>
                </a:lnTo>
                <a:lnTo>
                  <a:pt x="178614" y="103619"/>
                </a:lnTo>
                <a:lnTo>
                  <a:pt x="229465" y="103619"/>
                </a:lnTo>
                <a:lnTo>
                  <a:pt x="229465" y="85166"/>
                </a:lnTo>
                <a:lnTo>
                  <a:pt x="192343" y="85166"/>
                </a:lnTo>
                <a:lnTo>
                  <a:pt x="200979" y="77825"/>
                </a:lnTo>
                <a:lnTo>
                  <a:pt x="189219" y="73366"/>
                </a:lnTo>
                <a:lnTo>
                  <a:pt x="177327" y="69023"/>
                </a:lnTo>
                <a:lnTo>
                  <a:pt x="165303" y="64797"/>
                </a:lnTo>
                <a:lnTo>
                  <a:pt x="163857" y="57353"/>
                </a:lnTo>
                <a:lnTo>
                  <a:pt x="173179" y="53454"/>
                </a:lnTo>
                <a:lnTo>
                  <a:pt x="181662" y="49174"/>
                </a:lnTo>
                <a:lnTo>
                  <a:pt x="187923" y="46431"/>
                </a:lnTo>
                <a:lnTo>
                  <a:pt x="192762" y="45046"/>
                </a:lnTo>
                <a:lnTo>
                  <a:pt x="196153" y="45046"/>
                </a:lnTo>
                <a:lnTo>
                  <a:pt x="198020" y="44437"/>
                </a:lnTo>
                <a:lnTo>
                  <a:pt x="198947" y="43446"/>
                </a:lnTo>
                <a:lnTo>
                  <a:pt x="198947" y="42075"/>
                </a:lnTo>
                <a:lnTo>
                  <a:pt x="198947" y="40995"/>
                </a:lnTo>
                <a:lnTo>
                  <a:pt x="198020" y="39928"/>
                </a:lnTo>
                <a:lnTo>
                  <a:pt x="196153" y="38862"/>
                </a:lnTo>
                <a:lnTo>
                  <a:pt x="190565" y="34963"/>
                </a:lnTo>
                <a:lnTo>
                  <a:pt x="229465" y="34963"/>
                </a:lnTo>
                <a:lnTo>
                  <a:pt x="229465" y="16700"/>
                </a:lnTo>
                <a:lnTo>
                  <a:pt x="126747" y="16700"/>
                </a:lnTo>
                <a:lnTo>
                  <a:pt x="126747" y="10071"/>
                </a:lnTo>
                <a:lnTo>
                  <a:pt x="130126" y="7632"/>
                </a:lnTo>
                <a:lnTo>
                  <a:pt x="131827" y="5880"/>
                </a:lnTo>
                <a:lnTo>
                  <a:pt x="131827" y="4800"/>
                </a:lnTo>
                <a:lnTo>
                  <a:pt x="131827" y="2971"/>
                </a:lnTo>
                <a:lnTo>
                  <a:pt x="129707" y="1904"/>
                </a:lnTo>
                <a:lnTo>
                  <a:pt x="125477" y="1600"/>
                </a:lnTo>
                <a:lnTo>
                  <a:pt x="102338" y="0"/>
                </a:lnTo>
                <a:lnTo>
                  <a:pt x="102338" y="1670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02405" y="2312390"/>
            <a:ext cx="108009" cy="15786"/>
          </a:xfrm>
          <a:custGeom>
            <a:avLst/>
            <a:gdLst/>
            <a:ahLst/>
            <a:cxnLst/>
            <a:rect l="l" t="t" r="r" b="b"/>
            <a:pathLst>
              <a:path w="108009" h="15786">
                <a:moveTo>
                  <a:pt x="71958" y="0"/>
                </a:moveTo>
                <a:lnTo>
                  <a:pt x="84164" y="4063"/>
                </a:lnTo>
                <a:lnTo>
                  <a:pt x="96181" y="8297"/>
                </a:lnTo>
                <a:lnTo>
                  <a:pt x="108009" y="12700"/>
                </a:lnTo>
                <a:lnTo>
                  <a:pt x="0" y="15786"/>
                </a:lnTo>
                <a:lnTo>
                  <a:pt x="14255" y="13228"/>
                </a:lnTo>
                <a:lnTo>
                  <a:pt x="27740" y="10602"/>
                </a:lnTo>
                <a:lnTo>
                  <a:pt x="40454" y="7907"/>
                </a:lnTo>
                <a:lnTo>
                  <a:pt x="52397" y="5144"/>
                </a:lnTo>
                <a:lnTo>
                  <a:pt x="63569" y="2314"/>
                </a:lnTo>
                <a:lnTo>
                  <a:pt x="71958" y="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06735" y="2277973"/>
            <a:ext cx="108559" cy="14696"/>
          </a:xfrm>
          <a:custGeom>
            <a:avLst/>
            <a:gdLst/>
            <a:ahLst/>
            <a:cxnLst/>
            <a:rect l="l" t="t" r="r" b="b"/>
            <a:pathLst>
              <a:path w="108559" h="14696">
                <a:moveTo>
                  <a:pt x="0" y="0"/>
                </a:moveTo>
                <a:lnTo>
                  <a:pt x="108559" y="0"/>
                </a:lnTo>
                <a:lnTo>
                  <a:pt x="96610" y="5482"/>
                </a:lnTo>
                <a:lnTo>
                  <a:pt x="84777" y="10382"/>
                </a:lnTo>
                <a:lnTo>
                  <a:pt x="73062" y="14696"/>
                </a:lnTo>
                <a:lnTo>
                  <a:pt x="58823" y="12538"/>
                </a:lnTo>
                <a:lnTo>
                  <a:pt x="45605" y="10143"/>
                </a:lnTo>
                <a:lnTo>
                  <a:pt x="33185" y="7584"/>
                </a:lnTo>
                <a:lnTo>
                  <a:pt x="21342" y="4935"/>
                </a:lnTo>
                <a:lnTo>
                  <a:pt x="9855" y="2269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08319" y="2371229"/>
            <a:ext cx="160366" cy="52387"/>
          </a:xfrm>
          <a:custGeom>
            <a:avLst/>
            <a:gdLst/>
            <a:ahLst/>
            <a:cxnLst/>
            <a:rect l="l" t="t" r="r" b="b"/>
            <a:pathLst>
              <a:path w="160366" h="52387">
                <a:moveTo>
                  <a:pt x="98580" y="16471"/>
                </a:moveTo>
                <a:lnTo>
                  <a:pt x="50796" y="28299"/>
                </a:lnTo>
                <a:lnTo>
                  <a:pt x="0" y="35049"/>
                </a:lnTo>
                <a:lnTo>
                  <a:pt x="8842" y="52387"/>
                </a:lnTo>
                <a:lnTo>
                  <a:pt x="49527" y="46480"/>
                </a:lnTo>
                <a:lnTo>
                  <a:pt x="88487" y="38165"/>
                </a:lnTo>
                <a:lnTo>
                  <a:pt x="126255" y="26311"/>
                </a:lnTo>
                <a:lnTo>
                  <a:pt x="148201" y="17847"/>
                </a:lnTo>
                <a:lnTo>
                  <a:pt x="158677" y="14871"/>
                </a:lnTo>
                <a:lnTo>
                  <a:pt x="160366" y="14185"/>
                </a:lnTo>
                <a:lnTo>
                  <a:pt x="160366" y="12814"/>
                </a:lnTo>
                <a:lnTo>
                  <a:pt x="160366" y="11277"/>
                </a:lnTo>
                <a:lnTo>
                  <a:pt x="159515" y="10058"/>
                </a:lnTo>
                <a:lnTo>
                  <a:pt x="157826" y="9144"/>
                </a:lnTo>
                <a:lnTo>
                  <a:pt x="139017" y="0"/>
                </a:lnTo>
                <a:lnTo>
                  <a:pt x="127833" y="5261"/>
                </a:lnTo>
                <a:lnTo>
                  <a:pt x="116176" y="10138"/>
                </a:lnTo>
                <a:lnTo>
                  <a:pt x="104044" y="14628"/>
                </a:lnTo>
                <a:lnTo>
                  <a:pt x="98580" y="16471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02224" y="2405316"/>
            <a:ext cx="178666" cy="51028"/>
          </a:xfrm>
          <a:custGeom>
            <a:avLst/>
            <a:gdLst/>
            <a:ahLst/>
            <a:cxnLst/>
            <a:rect l="l" t="t" r="r" b="b"/>
            <a:pathLst>
              <a:path w="178666" h="51028">
                <a:moveTo>
                  <a:pt x="111801" y="15328"/>
                </a:moveTo>
                <a:lnTo>
                  <a:pt x="62936" y="25948"/>
                </a:lnTo>
                <a:lnTo>
                  <a:pt x="13446" y="32139"/>
                </a:lnTo>
                <a:lnTo>
                  <a:pt x="0" y="33296"/>
                </a:lnTo>
                <a:lnTo>
                  <a:pt x="11877" y="51028"/>
                </a:lnTo>
                <a:lnTo>
                  <a:pt x="53179" y="45860"/>
                </a:lnTo>
                <a:lnTo>
                  <a:pt x="101077" y="37355"/>
                </a:lnTo>
                <a:lnTo>
                  <a:pt x="139612" y="26739"/>
                </a:lnTo>
                <a:lnTo>
                  <a:pt x="162333" y="19125"/>
                </a:lnTo>
                <a:lnTo>
                  <a:pt x="176723" y="15328"/>
                </a:lnTo>
                <a:lnTo>
                  <a:pt x="178666" y="14414"/>
                </a:lnTo>
                <a:lnTo>
                  <a:pt x="178666" y="12585"/>
                </a:lnTo>
                <a:lnTo>
                  <a:pt x="178666" y="11214"/>
                </a:lnTo>
                <a:lnTo>
                  <a:pt x="177739" y="10071"/>
                </a:lnTo>
                <a:lnTo>
                  <a:pt x="175872" y="9156"/>
                </a:lnTo>
                <a:lnTo>
                  <a:pt x="156289" y="0"/>
                </a:lnTo>
                <a:lnTo>
                  <a:pt x="144834" y="4637"/>
                </a:lnTo>
                <a:lnTo>
                  <a:pt x="132970" y="8903"/>
                </a:lnTo>
                <a:lnTo>
                  <a:pt x="120698" y="12801"/>
                </a:lnTo>
                <a:lnTo>
                  <a:pt x="111801" y="1532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05989" y="2244001"/>
            <a:ext cx="234311" cy="143789"/>
          </a:xfrm>
          <a:custGeom>
            <a:avLst/>
            <a:gdLst/>
            <a:ahLst/>
            <a:cxnLst/>
            <a:rect l="l" t="t" r="r" b="b"/>
            <a:pathLst>
              <a:path w="234311" h="143789">
                <a:moveTo>
                  <a:pt x="103146" y="42113"/>
                </a:moveTo>
                <a:lnTo>
                  <a:pt x="44002" y="42113"/>
                </a:lnTo>
                <a:lnTo>
                  <a:pt x="44002" y="21056"/>
                </a:lnTo>
                <a:lnTo>
                  <a:pt x="46719" y="18618"/>
                </a:lnTo>
                <a:lnTo>
                  <a:pt x="48078" y="16865"/>
                </a:lnTo>
                <a:lnTo>
                  <a:pt x="48078" y="15798"/>
                </a:lnTo>
                <a:lnTo>
                  <a:pt x="48078" y="13804"/>
                </a:lnTo>
                <a:lnTo>
                  <a:pt x="46034" y="12738"/>
                </a:lnTo>
                <a:lnTo>
                  <a:pt x="41970" y="12585"/>
                </a:lnTo>
                <a:lnTo>
                  <a:pt x="20596" y="10985"/>
                </a:lnTo>
                <a:lnTo>
                  <a:pt x="20596" y="59575"/>
                </a:lnTo>
                <a:lnTo>
                  <a:pt x="109140" y="59575"/>
                </a:lnTo>
                <a:lnTo>
                  <a:pt x="100183" y="67766"/>
                </a:lnTo>
                <a:lnTo>
                  <a:pt x="60007" y="96617"/>
                </a:lnTo>
                <a:lnTo>
                  <a:pt x="25308" y="114146"/>
                </a:lnTo>
                <a:lnTo>
                  <a:pt x="0" y="123874"/>
                </a:lnTo>
                <a:lnTo>
                  <a:pt x="12455" y="143789"/>
                </a:lnTo>
                <a:lnTo>
                  <a:pt x="24412" y="138643"/>
                </a:lnTo>
                <a:lnTo>
                  <a:pt x="36077" y="133249"/>
                </a:lnTo>
                <a:lnTo>
                  <a:pt x="47448" y="127607"/>
                </a:lnTo>
                <a:lnTo>
                  <a:pt x="58526" y="121718"/>
                </a:lnTo>
                <a:lnTo>
                  <a:pt x="68424" y="128231"/>
                </a:lnTo>
                <a:lnTo>
                  <a:pt x="159013" y="128231"/>
                </a:lnTo>
                <a:lnTo>
                  <a:pt x="159013" y="115189"/>
                </a:lnTo>
                <a:lnTo>
                  <a:pt x="169549" y="120058"/>
                </a:lnTo>
                <a:lnTo>
                  <a:pt x="180765" y="124759"/>
                </a:lnTo>
                <a:lnTo>
                  <a:pt x="192662" y="129289"/>
                </a:lnTo>
                <a:lnTo>
                  <a:pt x="205242" y="133648"/>
                </a:lnTo>
                <a:lnTo>
                  <a:pt x="234311" y="116332"/>
                </a:lnTo>
                <a:lnTo>
                  <a:pt x="219679" y="113117"/>
                </a:lnTo>
                <a:lnTo>
                  <a:pt x="206477" y="109809"/>
                </a:lnTo>
                <a:lnTo>
                  <a:pt x="161607" y="93633"/>
                </a:lnTo>
                <a:lnTo>
                  <a:pt x="127665" y="74349"/>
                </a:lnTo>
                <a:lnTo>
                  <a:pt x="128990" y="72694"/>
                </a:lnTo>
                <a:lnTo>
                  <a:pt x="130679" y="71170"/>
                </a:lnTo>
                <a:lnTo>
                  <a:pt x="132546" y="69646"/>
                </a:lnTo>
                <a:lnTo>
                  <a:pt x="135264" y="69342"/>
                </a:lnTo>
                <a:lnTo>
                  <a:pt x="136623" y="68414"/>
                </a:lnTo>
                <a:lnTo>
                  <a:pt x="136623" y="66890"/>
                </a:lnTo>
                <a:lnTo>
                  <a:pt x="136623" y="65976"/>
                </a:lnTo>
                <a:lnTo>
                  <a:pt x="135340" y="64909"/>
                </a:lnTo>
                <a:lnTo>
                  <a:pt x="132800" y="63690"/>
                </a:lnTo>
                <a:lnTo>
                  <a:pt x="120329" y="59575"/>
                </a:lnTo>
                <a:lnTo>
                  <a:pt x="209902" y="59575"/>
                </a:lnTo>
                <a:lnTo>
                  <a:pt x="209902" y="21056"/>
                </a:lnTo>
                <a:lnTo>
                  <a:pt x="212607" y="18618"/>
                </a:lnTo>
                <a:lnTo>
                  <a:pt x="213966" y="16865"/>
                </a:lnTo>
                <a:lnTo>
                  <a:pt x="213966" y="15798"/>
                </a:lnTo>
                <a:lnTo>
                  <a:pt x="213966" y="13804"/>
                </a:lnTo>
                <a:lnTo>
                  <a:pt x="212023" y="12738"/>
                </a:lnTo>
                <a:lnTo>
                  <a:pt x="208124" y="12585"/>
                </a:lnTo>
                <a:lnTo>
                  <a:pt x="186483" y="10985"/>
                </a:lnTo>
                <a:lnTo>
                  <a:pt x="186483" y="42113"/>
                </a:lnTo>
                <a:lnTo>
                  <a:pt x="127555" y="42113"/>
                </a:lnTo>
                <a:lnTo>
                  <a:pt x="127555" y="10071"/>
                </a:lnTo>
                <a:lnTo>
                  <a:pt x="130933" y="7632"/>
                </a:lnTo>
                <a:lnTo>
                  <a:pt x="132635" y="5880"/>
                </a:lnTo>
                <a:lnTo>
                  <a:pt x="132635" y="4813"/>
                </a:lnTo>
                <a:lnTo>
                  <a:pt x="132635" y="2832"/>
                </a:lnTo>
                <a:lnTo>
                  <a:pt x="130514" y="1765"/>
                </a:lnTo>
                <a:lnTo>
                  <a:pt x="126285" y="1600"/>
                </a:lnTo>
                <a:lnTo>
                  <a:pt x="103146" y="0"/>
                </a:lnTo>
                <a:lnTo>
                  <a:pt x="103146" y="42113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83100" y="2329827"/>
            <a:ext cx="68080" cy="24942"/>
          </a:xfrm>
          <a:custGeom>
            <a:avLst/>
            <a:gdLst/>
            <a:ahLst/>
            <a:cxnLst/>
            <a:rect l="l" t="t" r="r" b="b"/>
            <a:pathLst>
              <a:path w="68080" h="24942">
                <a:moveTo>
                  <a:pt x="36360" y="0"/>
                </a:moveTo>
                <a:lnTo>
                  <a:pt x="46970" y="7931"/>
                </a:lnTo>
                <a:lnTo>
                  <a:pt x="57543" y="15166"/>
                </a:lnTo>
                <a:lnTo>
                  <a:pt x="68080" y="21707"/>
                </a:lnTo>
                <a:lnTo>
                  <a:pt x="0" y="24942"/>
                </a:lnTo>
                <a:lnTo>
                  <a:pt x="10836" y="18085"/>
                </a:lnTo>
                <a:lnTo>
                  <a:pt x="21377" y="10965"/>
                </a:lnTo>
                <a:lnTo>
                  <a:pt x="31625" y="3579"/>
                </a:lnTo>
                <a:lnTo>
                  <a:pt x="36360" y="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54119" y="2386876"/>
            <a:ext cx="136271" cy="68668"/>
          </a:xfrm>
          <a:custGeom>
            <a:avLst/>
            <a:gdLst/>
            <a:ahLst/>
            <a:cxnLst/>
            <a:rect l="l" t="t" r="r" b="b"/>
            <a:pathLst>
              <a:path w="136271" h="68668">
                <a:moveTo>
                  <a:pt x="109829" y="1828"/>
                </a:moveTo>
                <a:lnTo>
                  <a:pt x="0" y="1828"/>
                </a:lnTo>
                <a:lnTo>
                  <a:pt x="0" y="21069"/>
                </a:lnTo>
                <a:lnTo>
                  <a:pt x="99402" y="21069"/>
                </a:lnTo>
                <a:lnTo>
                  <a:pt x="67119" y="62268"/>
                </a:lnTo>
                <a:lnTo>
                  <a:pt x="86436" y="68668"/>
                </a:lnTo>
                <a:lnTo>
                  <a:pt x="131190" y="17640"/>
                </a:lnTo>
                <a:lnTo>
                  <a:pt x="134581" y="15646"/>
                </a:lnTo>
                <a:lnTo>
                  <a:pt x="136271" y="13741"/>
                </a:lnTo>
                <a:lnTo>
                  <a:pt x="136271" y="11912"/>
                </a:lnTo>
                <a:lnTo>
                  <a:pt x="136271" y="10985"/>
                </a:lnTo>
                <a:lnTo>
                  <a:pt x="135509" y="10071"/>
                </a:lnTo>
                <a:lnTo>
                  <a:pt x="133985" y="9156"/>
                </a:lnTo>
                <a:lnTo>
                  <a:pt x="121780" y="1828"/>
                </a:lnTo>
                <a:lnTo>
                  <a:pt x="120091" y="609"/>
                </a:lnTo>
                <a:lnTo>
                  <a:pt x="118224" y="0"/>
                </a:lnTo>
                <a:lnTo>
                  <a:pt x="116192" y="0"/>
                </a:lnTo>
                <a:lnTo>
                  <a:pt x="109829" y="182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44974" y="2323180"/>
            <a:ext cx="72974" cy="59515"/>
          </a:xfrm>
          <a:custGeom>
            <a:avLst/>
            <a:gdLst/>
            <a:ahLst/>
            <a:cxnLst/>
            <a:rect l="l" t="t" r="r" b="b"/>
            <a:pathLst>
              <a:path w="72974" h="59515">
                <a:moveTo>
                  <a:pt x="0" y="4106"/>
                </a:moveTo>
                <a:lnTo>
                  <a:pt x="35919" y="39642"/>
                </a:lnTo>
                <a:lnTo>
                  <a:pt x="52295" y="59515"/>
                </a:lnTo>
                <a:lnTo>
                  <a:pt x="72974" y="41406"/>
                </a:lnTo>
                <a:lnTo>
                  <a:pt x="36394" y="8104"/>
                </a:lnTo>
                <a:lnTo>
                  <a:pt x="25929" y="0"/>
                </a:lnTo>
                <a:lnTo>
                  <a:pt x="0" y="4106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30013" y="2248788"/>
            <a:ext cx="77368" cy="208381"/>
          </a:xfrm>
          <a:custGeom>
            <a:avLst/>
            <a:gdLst/>
            <a:ahLst/>
            <a:cxnLst/>
            <a:rect l="l" t="t" r="r" b="b"/>
            <a:pathLst>
              <a:path w="77368" h="208381">
                <a:moveTo>
                  <a:pt x="0" y="1600"/>
                </a:moveTo>
                <a:lnTo>
                  <a:pt x="0" y="208381"/>
                </a:lnTo>
                <a:lnTo>
                  <a:pt x="21437" y="208381"/>
                </a:lnTo>
                <a:lnTo>
                  <a:pt x="21437" y="20053"/>
                </a:lnTo>
                <a:lnTo>
                  <a:pt x="50926" y="20053"/>
                </a:lnTo>
                <a:lnTo>
                  <a:pt x="30848" y="71996"/>
                </a:lnTo>
                <a:lnTo>
                  <a:pt x="39269" y="85839"/>
                </a:lnTo>
                <a:lnTo>
                  <a:pt x="45415" y="98384"/>
                </a:lnTo>
                <a:lnTo>
                  <a:pt x="49286" y="109631"/>
                </a:lnTo>
                <a:lnTo>
                  <a:pt x="50881" y="119582"/>
                </a:lnTo>
                <a:lnTo>
                  <a:pt x="50926" y="126758"/>
                </a:lnTo>
                <a:lnTo>
                  <a:pt x="49314" y="130657"/>
                </a:lnTo>
                <a:lnTo>
                  <a:pt x="46100" y="133096"/>
                </a:lnTo>
                <a:lnTo>
                  <a:pt x="42710" y="136296"/>
                </a:lnTo>
                <a:lnTo>
                  <a:pt x="35509" y="138506"/>
                </a:lnTo>
                <a:lnTo>
                  <a:pt x="24485" y="139725"/>
                </a:lnTo>
                <a:lnTo>
                  <a:pt x="32626" y="158953"/>
                </a:lnTo>
                <a:lnTo>
                  <a:pt x="46175" y="157270"/>
                </a:lnTo>
                <a:lnTo>
                  <a:pt x="57539" y="152217"/>
                </a:lnTo>
                <a:lnTo>
                  <a:pt x="67328" y="141468"/>
                </a:lnTo>
                <a:lnTo>
                  <a:pt x="71716" y="130166"/>
                </a:lnTo>
                <a:lnTo>
                  <a:pt x="71182" y="116917"/>
                </a:lnTo>
                <a:lnTo>
                  <a:pt x="68913" y="104629"/>
                </a:lnTo>
                <a:lnTo>
                  <a:pt x="64936" y="92968"/>
                </a:lnTo>
                <a:lnTo>
                  <a:pt x="59279" y="81604"/>
                </a:lnTo>
                <a:lnTo>
                  <a:pt x="51969" y="70204"/>
                </a:lnTo>
                <a:lnTo>
                  <a:pt x="77368" y="12534"/>
                </a:lnTo>
                <a:lnTo>
                  <a:pt x="59067" y="0"/>
                </a:lnTo>
                <a:lnTo>
                  <a:pt x="58216" y="0"/>
                </a:lnTo>
                <a:lnTo>
                  <a:pt x="57200" y="533"/>
                </a:lnTo>
                <a:lnTo>
                  <a:pt x="56019" y="1600"/>
                </a:lnTo>
                <a:lnTo>
                  <a:pt x="10210" y="1600"/>
                </a:lnTo>
                <a:lnTo>
                  <a:pt x="0" y="160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98571" y="2243899"/>
            <a:ext cx="165401" cy="211353"/>
          </a:xfrm>
          <a:custGeom>
            <a:avLst/>
            <a:gdLst/>
            <a:ahLst/>
            <a:cxnLst/>
            <a:rect l="l" t="t" r="r" b="b"/>
            <a:pathLst>
              <a:path w="165401" h="211353">
                <a:moveTo>
                  <a:pt x="9724" y="40220"/>
                </a:moveTo>
                <a:lnTo>
                  <a:pt x="70748" y="40220"/>
                </a:lnTo>
                <a:lnTo>
                  <a:pt x="70748" y="58674"/>
                </a:lnTo>
                <a:lnTo>
                  <a:pt x="16773" y="58674"/>
                </a:lnTo>
                <a:lnTo>
                  <a:pt x="16773" y="139052"/>
                </a:lnTo>
                <a:lnTo>
                  <a:pt x="60562" y="139052"/>
                </a:lnTo>
                <a:lnTo>
                  <a:pt x="50437" y="149880"/>
                </a:lnTo>
                <a:lnTo>
                  <a:pt x="11637" y="178911"/>
                </a:lnTo>
                <a:lnTo>
                  <a:pt x="0" y="184318"/>
                </a:lnTo>
                <a:lnTo>
                  <a:pt x="6600" y="205866"/>
                </a:lnTo>
                <a:lnTo>
                  <a:pt x="40691" y="184600"/>
                </a:lnTo>
                <a:lnTo>
                  <a:pt x="68424" y="157487"/>
                </a:lnTo>
                <a:lnTo>
                  <a:pt x="70748" y="211353"/>
                </a:lnTo>
                <a:lnTo>
                  <a:pt x="93176" y="211353"/>
                </a:lnTo>
                <a:lnTo>
                  <a:pt x="93176" y="158496"/>
                </a:lnTo>
                <a:lnTo>
                  <a:pt x="100970" y="168900"/>
                </a:lnTo>
                <a:lnTo>
                  <a:pt x="109379" y="178083"/>
                </a:lnTo>
                <a:lnTo>
                  <a:pt x="118131" y="186556"/>
                </a:lnTo>
                <a:lnTo>
                  <a:pt x="127798" y="194521"/>
                </a:lnTo>
                <a:lnTo>
                  <a:pt x="138423" y="202014"/>
                </a:lnTo>
                <a:lnTo>
                  <a:pt x="165401" y="188467"/>
                </a:lnTo>
                <a:lnTo>
                  <a:pt x="152556" y="182070"/>
                </a:lnTo>
                <a:lnTo>
                  <a:pt x="141177" y="175745"/>
                </a:lnTo>
                <a:lnTo>
                  <a:pt x="131266" y="169496"/>
                </a:lnTo>
                <a:lnTo>
                  <a:pt x="121051" y="161014"/>
                </a:lnTo>
                <a:lnTo>
                  <a:pt x="112135" y="152365"/>
                </a:lnTo>
                <a:lnTo>
                  <a:pt x="103867" y="143090"/>
                </a:lnTo>
                <a:lnTo>
                  <a:pt x="149132" y="139052"/>
                </a:lnTo>
                <a:lnTo>
                  <a:pt x="149132" y="58674"/>
                </a:lnTo>
                <a:lnTo>
                  <a:pt x="93176" y="58674"/>
                </a:lnTo>
                <a:lnTo>
                  <a:pt x="93176" y="40220"/>
                </a:lnTo>
                <a:lnTo>
                  <a:pt x="158264" y="40220"/>
                </a:lnTo>
                <a:lnTo>
                  <a:pt x="158264" y="21971"/>
                </a:lnTo>
                <a:lnTo>
                  <a:pt x="93176" y="21971"/>
                </a:lnTo>
                <a:lnTo>
                  <a:pt x="93176" y="9156"/>
                </a:lnTo>
                <a:lnTo>
                  <a:pt x="95881" y="7175"/>
                </a:lnTo>
                <a:lnTo>
                  <a:pt x="97240" y="5727"/>
                </a:lnTo>
                <a:lnTo>
                  <a:pt x="97240" y="4813"/>
                </a:lnTo>
                <a:lnTo>
                  <a:pt x="97240" y="2832"/>
                </a:lnTo>
                <a:lnTo>
                  <a:pt x="95284" y="1765"/>
                </a:lnTo>
                <a:lnTo>
                  <a:pt x="91385" y="1600"/>
                </a:lnTo>
                <a:lnTo>
                  <a:pt x="70748" y="0"/>
                </a:lnTo>
                <a:lnTo>
                  <a:pt x="70748" y="21971"/>
                </a:lnTo>
                <a:lnTo>
                  <a:pt x="9724" y="21971"/>
                </a:lnTo>
                <a:lnTo>
                  <a:pt x="9724" y="4022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782750" y="2342959"/>
            <a:ext cx="52514" cy="0"/>
          </a:xfrm>
          <a:custGeom>
            <a:avLst/>
            <a:gdLst/>
            <a:ahLst/>
            <a:cxnLst/>
            <a:rect l="l" t="t" r="r" b="b"/>
            <a:pathLst>
              <a:path w="52514">
                <a:moveTo>
                  <a:pt x="0" y="0"/>
                </a:moveTo>
                <a:lnTo>
                  <a:pt x="52514" y="0"/>
                </a:lnTo>
              </a:path>
            </a:pathLst>
          </a:custGeom>
          <a:ln w="65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736782" y="2350198"/>
            <a:ext cx="32537" cy="15684"/>
          </a:xfrm>
          <a:custGeom>
            <a:avLst/>
            <a:gdLst/>
            <a:ahLst/>
            <a:cxnLst/>
            <a:rect l="l" t="t" r="r" b="b"/>
            <a:pathLst>
              <a:path w="32537" h="15684">
                <a:moveTo>
                  <a:pt x="-8997" y="7842"/>
                </a:moveTo>
                <a:lnTo>
                  <a:pt x="41535" y="7842"/>
                </a:lnTo>
              </a:path>
            </a:pathLst>
          </a:custGeom>
          <a:ln w="349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36782" y="2320035"/>
            <a:ext cx="32537" cy="13703"/>
          </a:xfrm>
          <a:custGeom>
            <a:avLst/>
            <a:gdLst/>
            <a:ahLst/>
            <a:cxnLst/>
            <a:rect l="l" t="t" r="r" b="b"/>
            <a:pathLst>
              <a:path w="32537" h="13703">
                <a:moveTo>
                  <a:pt x="-8997" y="6851"/>
                </a:moveTo>
                <a:lnTo>
                  <a:pt x="41535" y="6851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88560" y="2265870"/>
            <a:ext cx="80162" cy="163829"/>
          </a:xfrm>
          <a:custGeom>
            <a:avLst/>
            <a:gdLst/>
            <a:ahLst/>
            <a:cxnLst/>
            <a:rect l="l" t="t" r="r" b="b"/>
            <a:pathLst>
              <a:path w="80162" h="163829">
                <a:moveTo>
                  <a:pt x="0" y="18249"/>
                </a:moveTo>
                <a:lnTo>
                  <a:pt x="27203" y="18249"/>
                </a:lnTo>
                <a:lnTo>
                  <a:pt x="27203" y="62306"/>
                </a:lnTo>
                <a:lnTo>
                  <a:pt x="1777" y="62306"/>
                </a:lnTo>
                <a:lnTo>
                  <a:pt x="1777" y="80759"/>
                </a:lnTo>
                <a:lnTo>
                  <a:pt x="27203" y="80759"/>
                </a:lnTo>
                <a:lnTo>
                  <a:pt x="27203" y="135902"/>
                </a:lnTo>
                <a:lnTo>
                  <a:pt x="14746" y="137810"/>
                </a:lnTo>
                <a:lnTo>
                  <a:pt x="2125" y="139492"/>
                </a:lnTo>
                <a:lnTo>
                  <a:pt x="1270" y="160616"/>
                </a:lnTo>
                <a:lnTo>
                  <a:pt x="1447" y="162750"/>
                </a:lnTo>
                <a:lnTo>
                  <a:pt x="2286" y="163829"/>
                </a:lnTo>
                <a:lnTo>
                  <a:pt x="3822" y="163829"/>
                </a:lnTo>
                <a:lnTo>
                  <a:pt x="5511" y="163829"/>
                </a:lnTo>
                <a:lnTo>
                  <a:pt x="7200" y="162598"/>
                </a:lnTo>
                <a:lnTo>
                  <a:pt x="8902" y="160159"/>
                </a:lnTo>
                <a:lnTo>
                  <a:pt x="24992" y="156514"/>
                </a:lnTo>
                <a:lnTo>
                  <a:pt x="63654" y="147092"/>
                </a:lnTo>
                <a:lnTo>
                  <a:pt x="79146" y="125387"/>
                </a:lnTo>
                <a:lnTo>
                  <a:pt x="66755" y="128393"/>
                </a:lnTo>
                <a:lnTo>
                  <a:pt x="54366" y="131097"/>
                </a:lnTo>
                <a:lnTo>
                  <a:pt x="48640" y="80759"/>
                </a:lnTo>
                <a:lnTo>
                  <a:pt x="78130" y="80759"/>
                </a:lnTo>
                <a:lnTo>
                  <a:pt x="78130" y="62306"/>
                </a:lnTo>
                <a:lnTo>
                  <a:pt x="48640" y="62306"/>
                </a:lnTo>
                <a:lnTo>
                  <a:pt x="48640" y="18249"/>
                </a:lnTo>
                <a:lnTo>
                  <a:pt x="80162" y="18249"/>
                </a:lnTo>
                <a:lnTo>
                  <a:pt x="80162" y="0"/>
                </a:lnTo>
                <a:lnTo>
                  <a:pt x="0" y="0"/>
                </a:lnTo>
                <a:lnTo>
                  <a:pt x="0" y="18249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72773" y="2243963"/>
            <a:ext cx="146519" cy="161213"/>
          </a:xfrm>
          <a:custGeom>
            <a:avLst/>
            <a:gdLst/>
            <a:ahLst/>
            <a:cxnLst/>
            <a:rect l="l" t="t" r="r" b="b"/>
            <a:pathLst>
              <a:path w="146519" h="161213">
                <a:moveTo>
                  <a:pt x="4063" y="45720"/>
                </a:moveTo>
                <a:lnTo>
                  <a:pt x="22364" y="45720"/>
                </a:lnTo>
                <a:lnTo>
                  <a:pt x="22364" y="142748"/>
                </a:lnTo>
                <a:lnTo>
                  <a:pt x="0" y="142748"/>
                </a:lnTo>
                <a:lnTo>
                  <a:pt x="0" y="161213"/>
                </a:lnTo>
                <a:lnTo>
                  <a:pt x="146519" y="161213"/>
                </a:lnTo>
                <a:lnTo>
                  <a:pt x="146519" y="142748"/>
                </a:lnTo>
                <a:lnTo>
                  <a:pt x="125158" y="142748"/>
                </a:lnTo>
                <a:lnTo>
                  <a:pt x="125158" y="45720"/>
                </a:lnTo>
                <a:lnTo>
                  <a:pt x="144487" y="45720"/>
                </a:lnTo>
                <a:lnTo>
                  <a:pt x="144487" y="27457"/>
                </a:lnTo>
                <a:lnTo>
                  <a:pt x="125158" y="27457"/>
                </a:lnTo>
                <a:lnTo>
                  <a:pt x="125158" y="9156"/>
                </a:lnTo>
                <a:lnTo>
                  <a:pt x="127863" y="7175"/>
                </a:lnTo>
                <a:lnTo>
                  <a:pt x="129222" y="5727"/>
                </a:lnTo>
                <a:lnTo>
                  <a:pt x="129222" y="4813"/>
                </a:lnTo>
                <a:lnTo>
                  <a:pt x="129222" y="2832"/>
                </a:lnTo>
                <a:lnTo>
                  <a:pt x="127355" y="1765"/>
                </a:lnTo>
                <a:lnTo>
                  <a:pt x="123634" y="1600"/>
                </a:lnTo>
                <a:lnTo>
                  <a:pt x="102730" y="0"/>
                </a:lnTo>
                <a:lnTo>
                  <a:pt x="102730" y="27457"/>
                </a:lnTo>
                <a:lnTo>
                  <a:pt x="44792" y="27457"/>
                </a:lnTo>
                <a:lnTo>
                  <a:pt x="44792" y="9156"/>
                </a:lnTo>
                <a:lnTo>
                  <a:pt x="47498" y="7175"/>
                </a:lnTo>
                <a:lnTo>
                  <a:pt x="48856" y="5727"/>
                </a:lnTo>
                <a:lnTo>
                  <a:pt x="48856" y="4813"/>
                </a:lnTo>
                <a:lnTo>
                  <a:pt x="48856" y="2832"/>
                </a:lnTo>
                <a:lnTo>
                  <a:pt x="46913" y="1765"/>
                </a:lnTo>
                <a:lnTo>
                  <a:pt x="43014" y="1600"/>
                </a:lnTo>
                <a:lnTo>
                  <a:pt x="22364" y="0"/>
                </a:lnTo>
                <a:lnTo>
                  <a:pt x="22364" y="27457"/>
                </a:lnTo>
                <a:lnTo>
                  <a:pt x="4063" y="27457"/>
                </a:lnTo>
                <a:lnTo>
                  <a:pt x="4063" y="45720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08568" y="2357240"/>
            <a:ext cx="75933" cy="39103"/>
          </a:xfrm>
          <a:custGeom>
            <a:avLst/>
            <a:gdLst/>
            <a:ahLst/>
            <a:cxnLst/>
            <a:rect l="l" t="t" r="r" b="b"/>
            <a:pathLst>
              <a:path w="75933" h="39103">
                <a:moveTo>
                  <a:pt x="0" y="39103"/>
                </a:moveTo>
                <a:lnTo>
                  <a:pt x="75933" y="39103"/>
                </a:lnTo>
                <a:lnTo>
                  <a:pt x="75933" y="0"/>
                </a:lnTo>
                <a:lnTo>
                  <a:pt x="0" y="0"/>
                </a:lnTo>
                <a:lnTo>
                  <a:pt x="0" y="39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08568" y="2318543"/>
            <a:ext cx="75933" cy="40297"/>
          </a:xfrm>
          <a:custGeom>
            <a:avLst/>
            <a:gdLst/>
            <a:ahLst/>
            <a:cxnLst/>
            <a:rect l="l" t="t" r="r" b="b"/>
            <a:pathLst>
              <a:path w="75933" h="40297">
                <a:moveTo>
                  <a:pt x="0" y="40297"/>
                </a:moveTo>
                <a:lnTo>
                  <a:pt x="75933" y="40297"/>
                </a:lnTo>
                <a:lnTo>
                  <a:pt x="75933" y="0"/>
                </a:lnTo>
                <a:lnTo>
                  <a:pt x="0" y="0"/>
                </a:lnTo>
                <a:lnTo>
                  <a:pt x="0" y="40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08568" y="2280049"/>
            <a:ext cx="75933" cy="40297"/>
          </a:xfrm>
          <a:custGeom>
            <a:avLst/>
            <a:gdLst/>
            <a:ahLst/>
            <a:cxnLst/>
            <a:rect l="l" t="t" r="r" b="b"/>
            <a:pathLst>
              <a:path w="75933" h="40297">
                <a:moveTo>
                  <a:pt x="0" y="40297"/>
                </a:moveTo>
                <a:lnTo>
                  <a:pt x="75933" y="40297"/>
                </a:lnTo>
                <a:lnTo>
                  <a:pt x="75933" y="0"/>
                </a:lnTo>
                <a:lnTo>
                  <a:pt x="0" y="0"/>
                </a:lnTo>
                <a:lnTo>
                  <a:pt x="0" y="40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65674" y="2410586"/>
            <a:ext cx="62039" cy="44843"/>
          </a:xfrm>
          <a:custGeom>
            <a:avLst/>
            <a:gdLst/>
            <a:ahLst/>
            <a:cxnLst/>
            <a:rect l="l" t="t" r="r" b="b"/>
            <a:pathLst>
              <a:path w="62039" h="44843">
                <a:moveTo>
                  <a:pt x="0" y="28371"/>
                </a:moveTo>
                <a:lnTo>
                  <a:pt x="18300" y="44843"/>
                </a:lnTo>
                <a:lnTo>
                  <a:pt x="28045" y="39107"/>
                </a:lnTo>
                <a:lnTo>
                  <a:pt x="38144" y="32090"/>
                </a:lnTo>
                <a:lnTo>
                  <a:pt x="48598" y="23789"/>
                </a:lnTo>
                <a:lnTo>
                  <a:pt x="60337" y="16167"/>
                </a:lnTo>
                <a:lnTo>
                  <a:pt x="62039" y="15633"/>
                </a:lnTo>
                <a:lnTo>
                  <a:pt x="62039" y="14871"/>
                </a:lnTo>
                <a:lnTo>
                  <a:pt x="62039" y="13804"/>
                </a:lnTo>
                <a:lnTo>
                  <a:pt x="61353" y="12649"/>
                </a:lnTo>
                <a:lnTo>
                  <a:pt x="60007" y="11442"/>
                </a:lnTo>
                <a:lnTo>
                  <a:pt x="43726" y="0"/>
                </a:lnTo>
                <a:lnTo>
                  <a:pt x="34670" y="8430"/>
                </a:lnTo>
                <a:lnTo>
                  <a:pt x="24584" y="15881"/>
                </a:lnTo>
                <a:lnTo>
                  <a:pt x="13468" y="22355"/>
                </a:lnTo>
                <a:lnTo>
                  <a:pt x="1325" y="27854"/>
                </a:lnTo>
                <a:lnTo>
                  <a:pt x="0" y="28371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62283" y="2411685"/>
            <a:ext cx="58991" cy="36973"/>
          </a:xfrm>
          <a:custGeom>
            <a:avLst/>
            <a:gdLst/>
            <a:ahLst/>
            <a:cxnLst/>
            <a:rect l="l" t="t" r="r" b="b"/>
            <a:pathLst>
              <a:path w="58991" h="36973">
                <a:moveTo>
                  <a:pt x="0" y="12858"/>
                </a:moveTo>
                <a:lnTo>
                  <a:pt x="8673" y="21389"/>
                </a:lnTo>
                <a:lnTo>
                  <a:pt x="18256" y="29428"/>
                </a:lnTo>
                <a:lnTo>
                  <a:pt x="28752" y="36973"/>
                </a:lnTo>
                <a:lnTo>
                  <a:pt x="58991" y="24517"/>
                </a:lnTo>
                <a:lnTo>
                  <a:pt x="46067" y="19490"/>
                </a:lnTo>
                <a:lnTo>
                  <a:pt x="34335" y="13726"/>
                </a:lnTo>
                <a:lnTo>
                  <a:pt x="23799" y="7229"/>
                </a:lnTo>
                <a:lnTo>
                  <a:pt x="14460" y="0"/>
                </a:lnTo>
                <a:lnTo>
                  <a:pt x="0" y="1285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47767" y="2243975"/>
            <a:ext cx="229844" cy="61353"/>
          </a:xfrm>
          <a:custGeom>
            <a:avLst/>
            <a:gdLst/>
            <a:ahLst/>
            <a:cxnLst/>
            <a:rect l="l" t="t" r="r" b="b"/>
            <a:pathLst>
              <a:path w="229844" h="61353">
                <a:moveTo>
                  <a:pt x="0" y="42138"/>
                </a:moveTo>
                <a:lnTo>
                  <a:pt x="55930" y="42138"/>
                </a:lnTo>
                <a:lnTo>
                  <a:pt x="55930" y="61353"/>
                </a:lnTo>
                <a:lnTo>
                  <a:pt x="79349" y="61353"/>
                </a:lnTo>
                <a:lnTo>
                  <a:pt x="79349" y="42138"/>
                </a:lnTo>
                <a:lnTo>
                  <a:pt x="146418" y="42138"/>
                </a:lnTo>
                <a:lnTo>
                  <a:pt x="146418" y="61353"/>
                </a:lnTo>
                <a:lnTo>
                  <a:pt x="169837" y="61353"/>
                </a:lnTo>
                <a:lnTo>
                  <a:pt x="169837" y="42138"/>
                </a:lnTo>
                <a:lnTo>
                  <a:pt x="229844" y="42138"/>
                </a:lnTo>
                <a:lnTo>
                  <a:pt x="229844" y="22885"/>
                </a:lnTo>
                <a:lnTo>
                  <a:pt x="169837" y="22885"/>
                </a:lnTo>
                <a:lnTo>
                  <a:pt x="169837" y="10071"/>
                </a:lnTo>
                <a:lnTo>
                  <a:pt x="172542" y="7632"/>
                </a:lnTo>
                <a:lnTo>
                  <a:pt x="173901" y="5880"/>
                </a:lnTo>
                <a:lnTo>
                  <a:pt x="173901" y="4813"/>
                </a:lnTo>
                <a:lnTo>
                  <a:pt x="173901" y="2832"/>
                </a:lnTo>
                <a:lnTo>
                  <a:pt x="171869" y="1765"/>
                </a:lnTo>
                <a:lnTo>
                  <a:pt x="167805" y="1600"/>
                </a:lnTo>
                <a:lnTo>
                  <a:pt x="146418" y="0"/>
                </a:lnTo>
                <a:lnTo>
                  <a:pt x="146418" y="22885"/>
                </a:lnTo>
                <a:lnTo>
                  <a:pt x="79349" y="22885"/>
                </a:lnTo>
                <a:lnTo>
                  <a:pt x="79349" y="10985"/>
                </a:lnTo>
                <a:lnTo>
                  <a:pt x="82054" y="8547"/>
                </a:lnTo>
                <a:lnTo>
                  <a:pt x="83413" y="6794"/>
                </a:lnTo>
                <a:lnTo>
                  <a:pt x="83413" y="5727"/>
                </a:lnTo>
                <a:lnTo>
                  <a:pt x="83413" y="3746"/>
                </a:lnTo>
                <a:lnTo>
                  <a:pt x="81470" y="2679"/>
                </a:lnTo>
                <a:lnTo>
                  <a:pt x="77571" y="2514"/>
                </a:lnTo>
                <a:lnTo>
                  <a:pt x="55930" y="914"/>
                </a:lnTo>
                <a:lnTo>
                  <a:pt x="55930" y="22885"/>
                </a:lnTo>
                <a:lnTo>
                  <a:pt x="0" y="22885"/>
                </a:lnTo>
                <a:lnTo>
                  <a:pt x="0" y="42138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48935" y="2299817"/>
            <a:ext cx="227863" cy="155435"/>
          </a:xfrm>
          <a:custGeom>
            <a:avLst/>
            <a:gdLst/>
            <a:ahLst/>
            <a:cxnLst/>
            <a:rect l="l" t="t" r="r" b="b"/>
            <a:pathLst>
              <a:path w="227863" h="155435">
                <a:moveTo>
                  <a:pt x="99415" y="26771"/>
                </a:moveTo>
                <a:lnTo>
                  <a:pt x="0" y="26771"/>
                </a:lnTo>
                <a:lnTo>
                  <a:pt x="0" y="44830"/>
                </a:lnTo>
                <a:lnTo>
                  <a:pt x="81876" y="44830"/>
                </a:lnTo>
                <a:lnTo>
                  <a:pt x="80762" y="60217"/>
                </a:lnTo>
                <a:lnTo>
                  <a:pt x="62985" y="104462"/>
                </a:lnTo>
                <a:lnTo>
                  <a:pt x="31219" y="125709"/>
                </a:lnTo>
                <a:lnTo>
                  <a:pt x="7668" y="133827"/>
                </a:lnTo>
                <a:lnTo>
                  <a:pt x="19075" y="155435"/>
                </a:lnTo>
                <a:lnTo>
                  <a:pt x="56317" y="138927"/>
                </a:lnTo>
                <a:lnTo>
                  <a:pt x="85999" y="113344"/>
                </a:lnTo>
                <a:lnTo>
                  <a:pt x="99923" y="86105"/>
                </a:lnTo>
                <a:lnTo>
                  <a:pt x="181330" y="86105"/>
                </a:lnTo>
                <a:lnTo>
                  <a:pt x="172097" y="126987"/>
                </a:lnTo>
                <a:lnTo>
                  <a:pt x="131305" y="134458"/>
                </a:lnTo>
                <a:lnTo>
                  <a:pt x="124891" y="155435"/>
                </a:lnTo>
                <a:lnTo>
                  <a:pt x="167243" y="152732"/>
                </a:lnTo>
                <a:lnTo>
                  <a:pt x="199095" y="127079"/>
                </a:lnTo>
                <a:lnTo>
                  <a:pt x="204193" y="73266"/>
                </a:lnTo>
                <a:lnTo>
                  <a:pt x="103746" y="67652"/>
                </a:lnTo>
                <a:lnTo>
                  <a:pt x="104597" y="60959"/>
                </a:lnTo>
                <a:lnTo>
                  <a:pt x="105105" y="53352"/>
                </a:lnTo>
                <a:lnTo>
                  <a:pt x="105270" y="44830"/>
                </a:lnTo>
                <a:lnTo>
                  <a:pt x="227863" y="44830"/>
                </a:lnTo>
                <a:lnTo>
                  <a:pt x="227863" y="26771"/>
                </a:lnTo>
                <a:lnTo>
                  <a:pt x="121831" y="26771"/>
                </a:lnTo>
                <a:lnTo>
                  <a:pt x="121831" y="9156"/>
                </a:lnTo>
                <a:lnTo>
                  <a:pt x="124548" y="7023"/>
                </a:lnTo>
                <a:lnTo>
                  <a:pt x="125907" y="5499"/>
                </a:lnTo>
                <a:lnTo>
                  <a:pt x="125907" y="4584"/>
                </a:lnTo>
                <a:lnTo>
                  <a:pt x="125907" y="2895"/>
                </a:lnTo>
                <a:lnTo>
                  <a:pt x="124040" y="1904"/>
                </a:lnTo>
                <a:lnTo>
                  <a:pt x="120307" y="1600"/>
                </a:lnTo>
                <a:lnTo>
                  <a:pt x="99415" y="0"/>
                </a:lnTo>
                <a:lnTo>
                  <a:pt x="99415" y="26771"/>
                </a:lnTo>
                <a:close/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7237" y="2664002"/>
            <a:ext cx="6107303" cy="4328998"/>
          </a:xfrm>
          <a:custGeom>
            <a:avLst/>
            <a:gdLst/>
            <a:ahLst/>
            <a:cxnLst/>
            <a:rect l="l" t="t" r="r" b="b"/>
            <a:pathLst>
              <a:path w="6107303" h="4328998">
                <a:moveTo>
                  <a:pt x="0" y="4328998"/>
                </a:moveTo>
                <a:lnTo>
                  <a:pt x="6107303" y="4328998"/>
                </a:lnTo>
                <a:lnTo>
                  <a:pt x="6107303" y="0"/>
                </a:lnTo>
                <a:lnTo>
                  <a:pt x="0" y="0"/>
                </a:lnTo>
                <a:lnTo>
                  <a:pt x="0" y="4328998"/>
                </a:lnTo>
                <a:close/>
              </a:path>
            </a:pathLst>
          </a:custGeom>
          <a:solidFill>
            <a:srgbClr val="DBD9E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82395">
              <a:lnSpc>
                <a:spcPct val="100000"/>
              </a:lnSpc>
            </a:pPr>
            <a:r>
              <a:rPr sz="1850" spc="185" dirty="0" smtClean="0">
                <a:solidFill>
                  <a:srgbClr val="2E3092"/>
                </a:solidFill>
                <a:latin typeface="Meiryo"/>
                <a:cs typeface="Meiryo"/>
              </a:rPr>
              <a:t>張元櫻、林彥岑、陳琪芳</a:t>
            </a:r>
            <a:endParaRPr sz="1850" dirty="0">
              <a:latin typeface="Meiryo"/>
              <a:cs typeface="Meiryo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49"/>
              </a:spcBef>
            </a:pPr>
            <a:endParaRPr sz="1100" dirty="0"/>
          </a:p>
          <a:p>
            <a:pPr marL="0" marR="12700" indent="0">
              <a:lnSpc>
                <a:spcPct val="126699"/>
              </a:lnSpc>
              <a:buNone/>
              <a:tabLst>
                <a:tab pos="544830" algn="l"/>
              </a:tabLst>
            </a:pP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提	</a:t>
            </a:r>
            <a:r>
              <a:rPr sz="1200" spc="130" dirty="0" smtClean="0">
                <a:solidFill>
                  <a:srgbClr val="231F20"/>
                </a:solidFill>
                <a:latin typeface="標楷體"/>
                <a:cs typeface="標楷體"/>
              </a:rPr>
              <a:t>要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1200" spc="4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50" dirty="0" smtClean="0">
                <a:solidFill>
                  <a:srgbClr val="231F20"/>
                </a:solidFill>
                <a:latin typeface="標楷體"/>
                <a:cs typeface="標楷體"/>
              </a:rPr>
              <a:t>一、位於台灣福建間的台灣海峽全長</a:t>
            </a:r>
            <a:r>
              <a:rPr sz="1200" spc="105" dirty="0" smtClean="0">
                <a:solidFill>
                  <a:srgbClr val="231F20"/>
                </a:solidFill>
                <a:latin typeface="標楷體"/>
                <a:cs typeface="標楷體"/>
              </a:rPr>
              <a:t>500</a:t>
            </a:r>
            <a:r>
              <a:rPr sz="1200" spc="150" dirty="0" smtClean="0">
                <a:solidFill>
                  <a:srgbClr val="231F20"/>
                </a:solidFill>
                <a:latin typeface="標楷體"/>
                <a:cs typeface="標楷體"/>
              </a:rPr>
              <a:t>公里，深度絕大部分均在</a:t>
            </a:r>
            <a:r>
              <a:rPr sz="1200" spc="105" dirty="0" smtClean="0">
                <a:solidFill>
                  <a:srgbClr val="231F20"/>
                </a:solidFill>
                <a:latin typeface="標楷體"/>
                <a:cs typeface="標楷體"/>
              </a:rPr>
              <a:t>100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公</a:t>
            </a:r>
            <a:r>
              <a:rPr sz="1200" spc="160" dirty="0" smtClean="0">
                <a:solidFill>
                  <a:srgbClr val="231F20"/>
                </a:solidFill>
                <a:latin typeface="標楷體"/>
                <a:cs typeface="標楷體"/>
              </a:rPr>
              <a:t>尺以內</a:t>
            </a:r>
            <a:r>
              <a:rPr sz="1200" spc="160" dirty="0" smtClean="0">
                <a:solidFill>
                  <a:srgbClr val="231F20"/>
                </a:solidFill>
                <a:latin typeface="標楷體"/>
                <a:cs typeface="標楷體"/>
              </a:rPr>
              <a:t>，屬淺水大陸棚範疇。戰場環境不易掌握，海底地形起伏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複</a:t>
            </a:r>
            <a:r>
              <a:rPr sz="1200" spc="4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60" dirty="0" smtClean="0">
                <a:solidFill>
                  <a:srgbClr val="231F20"/>
                </a:solidFill>
                <a:latin typeface="標楷體"/>
                <a:cs typeface="標楷體"/>
              </a:rPr>
              <a:t>雜，底質組成具有高度之空間差異性，加上洋流交會使水文產生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複</a:t>
            </a:r>
            <a:r>
              <a:rPr sz="1200" spc="4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60" dirty="0" smtClean="0">
                <a:solidFill>
                  <a:srgbClr val="231F20"/>
                </a:solidFill>
                <a:latin typeface="標楷體"/>
                <a:cs typeface="標楷體"/>
              </a:rPr>
              <a:t>雜的交互作用，對水下音響之傳播有明顯影響，提高聲納偵測效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能</a:t>
            </a:r>
            <a:r>
              <a:rPr sz="1200" spc="4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45" dirty="0" smtClean="0">
                <a:solidFill>
                  <a:srgbClr val="231F20"/>
                </a:solidFill>
                <a:latin typeface="標楷體"/>
                <a:cs typeface="標楷體"/>
              </a:rPr>
              <a:t>在時間及空間上之變化性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1200" dirty="0">
              <a:latin typeface="標楷體"/>
              <a:cs typeface="標楷體"/>
            </a:endParaRPr>
          </a:p>
          <a:p>
            <a:pPr marL="12065" marR="12700" indent="0" algn="just">
              <a:lnSpc>
                <a:spcPct val="126699"/>
              </a:lnSpc>
              <a:buNone/>
            </a:pP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二、本文之目的為評估台灣海峽內之偵測效能並分析其時空變動性，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研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究內容採用歷史水文資料庫、地形以及底質種類資料庫，以聲學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模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式模擬計算台灣海峽內之混響強度以及高低頻之音傳損耗，結合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實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際海域量測之噪音資料計算偵測機率及偵測面積，分析偵測效能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在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45" dirty="0" smtClean="0">
                <a:solidFill>
                  <a:srgbClr val="231F20"/>
                </a:solidFill>
                <a:latin typeface="標楷體"/>
                <a:cs typeface="標楷體"/>
              </a:rPr>
              <a:t>四季與空間上之變化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1200" dirty="0">
              <a:latin typeface="標楷體"/>
              <a:cs typeface="標楷體"/>
            </a:endParaRPr>
          </a:p>
          <a:p>
            <a:pPr marL="12065" marR="12700" indent="0" algn="just">
              <a:lnSpc>
                <a:spcPct val="126699"/>
              </a:lnSpc>
              <a:buNone/>
            </a:pP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三、研究結果顯示被動聲納偵測成效主要因空間分佈有顯著不同，雖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亦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隨季節有成效優劣之變化，但各季節在空間上均呈現類似的分佈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狀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況；而主動聲納之偵測成效除有空間分佈之特徵外，更受水文環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境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之影響，其偵測成效與空間分佈情形因季節有明顯差異，但共同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點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45" dirty="0" smtClean="0">
                <a:solidFill>
                  <a:srgbClr val="231F20"/>
                </a:solidFill>
                <a:latin typeface="標楷體"/>
                <a:cs typeface="標楷體"/>
              </a:rPr>
              <a:t>在於調整聲納訊號之脈波長度可提高偵測成效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1200" dirty="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150" spc="145" dirty="0" smtClean="0">
                <a:solidFill>
                  <a:srgbClr val="231F20"/>
                </a:solidFill>
                <a:latin typeface="BatangChe"/>
                <a:cs typeface="BatangChe"/>
              </a:rPr>
              <a:t>關鍵詞：台灣海峽、偵測效能、時空變動性</a:t>
            </a:r>
            <a:endParaRPr sz="1150" dirty="0">
              <a:latin typeface="BatangChe"/>
              <a:cs typeface="BatangChe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90643" y="7148717"/>
            <a:ext cx="838835" cy="234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50" dirty="0" smtClean="0">
                <a:solidFill>
                  <a:srgbClr val="7670B3"/>
                </a:solidFill>
                <a:latin typeface="Meiryo"/>
                <a:cs typeface="Meiryo"/>
              </a:rPr>
              <a:t>壹、前</a:t>
            </a:r>
            <a:r>
              <a:rPr sz="1450" spc="100" dirty="0" smtClean="0">
                <a:solidFill>
                  <a:srgbClr val="7670B3"/>
                </a:solidFill>
                <a:latin typeface="Meiryo"/>
                <a:cs typeface="Meiryo"/>
              </a:rPr>
              <a:t>言</a:t>
            </a:r>
            <a:endParaRPr sz="1450">
              <a:latin typeface="Meiryo"/>
              <a:cs typeface="Meiry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93044" y="7537366"/>
            <a:ext cx="26022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海軍反潛作戰中定義在大陸棚之上或海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90644" y="7770410"/>
            <a:ext cx="290512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域水深小於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200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公尺之水域稱之為淺水區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90644" y="8003455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台灣海峽南北連接南海及東海，平均深度約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90643" y="8245270"/>
            <a:ext cx="6145530" cy="565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47390" algn="l"/>
              </a:tabLst>
            </a:pPr>
            <a:r>
              <a:rPr sz="1650" spc="75" baseline="2525" dirty="0" smtClean="0">
                <a:solidFill>
                  <a:srgbClr val="231F20"/>
                </a:solidFill>
                <a:latin typeface="細明體"/>
                <a:cs typeface="細明體"/>
              </a:rPr>
              <a:t>60</a:t>
            </a:r>
            <a:r>
              <a:rPr sz="1650" spc="142" baseline="2525" dirty="0" smtClean="0">
                <a:solidFill>
                  <a:srgbClr val="231F20"/>
                </a:solidFill>
                <a:latin typeface="細明體"/>
                <a:cs typeface="細明體"/>
              </a:rPr>
              <a:t>公尺</a:t>
            </a:r>
            <a:r>
              <a:rPr sz="825" spc="30" baseline="50505" dirty="0" smtClean="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sz="1650" spc="150" baseline="2525" dirty="0" smtClean="0">
                <a:solidFill>
                  <a:srgbClr val="231F20"/>
                </a:solidFill>
                <a:latin typeface="細明體"/>
                <a:cs typeface="細明體"/>
              </a:rPr>
              <a:t>，深度絕大部分在</a:t>
            </a:r>
            <a:r>
              <a:rPr sz="1650" spc="82" baseline="2525" dirty="0" smtClean="0">
                <a:solidFill>
                  <a:srgbClr val="231F20"/>
                </a:solidFill>
                <a:latin typeface="細明體"/>
                <a:cs typeface="細明體"/>
              </a:rPr>
              <a:t>100</a:t>
            </a:r>
            <a:r>
              <a:rPr sz="1650" spc="150" baseline="2525" dirty="0" smtClean="0">
                <a:solidFill>
                  <a:srgbClr val="231F20"/>
                </a:solidFill>
                <a:latin typeface="細明體"/>
                <a:cs typeface="細明體"/>
              </a:rPr>
              <a:t>公尺以內，</a:t>
            </a:r>
            <a:r>
              <a:rPr sz="1650" spc="127" baseline="2525" dirty="0" smtClean="0">
                <a:solidFill>
                  <a:srgbClr val="231F20"/>
                </a:solidFill>
                <a:latin typeface="細明體"/>
                <a:cs typeface="細明體"/>
              </a:rPr>
              <a:t>屬	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聽偵測之困難度。台灣海峽位於兩岸之間，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850" spc="7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7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劉    </a:t>
            </a:r>
            <a:r>
              <a:rPr sz="850" spc="-10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7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克</a:t>
            </a:r>
            <a:r>
              <a:rPr sz="850" spc="70" dirty="0" smtClean="0">
                <a:solidFill>
                  <a:srgbClr val="231F20"/>
                </a:solidFill>
                <a:latin typeface="標楷體"/>
                <a:cs typeface="標楷體"/>
              </a:rPr>
              <a:t>，〈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台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灣    </a:t>
            </a:r>
            <a:r>
              <a:rPr sz="850" spc="-10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峽    </a:t>
            </a:r>
            <a:r>
              <a:rPr sz="850" spc="-10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量知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多    </a:t>
            </a:r>
            <a:r>
              <a:rPr sz="850" spc="-10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70" dirty="0" smtClean="0">
                <a:solidFill>
                  <a:srgbClr val="231F20"/>
                </a:solidFill>
                <a:latin typeface="標楷體"/>
                <a:cs typeface="標楷體"/>
              </a:rPr>
              <a:t>〉，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《 </a:t>
            </a:r>
            <a:r>
              <a:rPr sz="850" spc="11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政院國家科</a:t>
            </a:r>
            <a:r>
              <a:rPr sz="850" spc="7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學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委員會專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題    </a:t>
            </a:r>
            <a:r>
              <a:rPr sz="850" spc="-10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7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導</a:t>
            </a:r>
            <a:r>
              <a:rPr sz="850" spc="70" dirty="0" smtClean="0">
                <a:solidFill>
                  <a:srgbClr val="231F20"/>
                </a:solidFill>
                <a:latin typeface="標楷體"/>
                <a:cs typeface="標楷體"/>
              </a:rPr>
              <a:t>》，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850" spc="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tt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850" spc="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://</a:t>
            </a:r>
            <a:r>
              <a:rPr sz="850" spc="6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850" spc="4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b1</a:t>
            </a:r>
            <a:r>
              <a:rPr sz="850" spc="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4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sc</a:t>
            </a:r>
            <a:r>
              <a:rPr sz="850" spc="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go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v</a:t>
            </a:r>
            <a:r>
              <a:rPr sz="850" spc="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.t</a:t>
            </a:r>
            <a:r>
              <a:rPr sz="850" spc="6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 </a:t>
            </a:r>
            <a:r>
              <a:rPr sz="850" spc="-7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8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t.</a:t>
            </a:r>
            <a:r>
              <a:rPr sz="8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x </a:t>
            </a:r>
            <a:r>
              <a:rPr sz="850" spc="-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?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850" spc="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endParaRPr sz="85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  <a:spcBef>
                <a:spcPts val="180"/>
              </a:spcBef>
            </a:pP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=7369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=39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&amp;m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p=1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2002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125628" y="7080045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於淺水區。淺水環境中的高頻主動偵測經常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125628" y="7313090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受到嚴重的混響訊號影響，造成目標辨識的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125628" y="7546135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困難而降低偵測機率；此外，台灣海峽內之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125628" y="7779180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航運與漁業活動均非常發達，低頻之船舶噪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125628" y="8012225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音較大洋環境明顯高上許多，亦提高被動監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903350" y="8478863"/>
            <a:ext cx="6119990" cy="0"/>
          </a:xfrm>
          <a:custGeom>
            <a:avLst/>
            <a:gdLst/>
            <a:ahLst/>
            <a:cxnLst/>
            <a:rect l="l" t="t" r="r" b="b"/>
            <a:pathLst>
              <a:path w="6119990">
                <a:moveTo>
                  <a:pt x="0" y="0"/>
                </a:moveTo>
                <a:lnTo>
                  <a:pt x="6119990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03338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44714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92250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9785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890643" y="497999"/>
            <a:ext cx="965200" cy="241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500" spc="-210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500" spc="-160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500" spc="-160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5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7377810"/>
          </a:xfrm>
          <a:custGeom>
            <a:avLst/>
            <a:gdLst/>
            <a:ahLst/>
            <a:cxnLst/>
            <a:rect l="l" t="t" r="r" b="b"/>
            <a:pathLst>
              <a:path h="7377810">
                <a:moveTo>
                  <a:pt x="0" y="0"/>
                </a:moveTo>
                <a:lnTo>
                  <a:pt x="0" y="737781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300" y="9384918"/>
            <a:ext cx="2514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636" y="9377326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300" y="1491048"/>
            <a:ext cx="2905125" cy="7406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時，偵測機率為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100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％，而當信號餘額低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至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-30dB時，偵測機率為0％。為分析台灣海峽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海域偵測機率之分佈情形，在本小節中分別 假設主動聲納參數與被動聲納參數，並實際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進行預估計算。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首先計算被動聲納偵測機率，圖七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(a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)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至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(d)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分別為被動聲納於春夏秋冬四季之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偵 測機率分佈情形，可發現春夏兩季之偵測機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率偏低，大多低於50％，而秋冬兩季之偵測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機率則提高許多，其中又以冬季有最好的偵 測效能。影響此時間分佈情形的主要因素為 平均環境噪音之大小，春夏兩季之平均環境 噪音明顯比秋冬兩季高，因此對目標訊號之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遮蔽效果較大。而在空間分佈上，由於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FO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為定值，信號餘額與偵測機率之變化由TL決 定，因此偵測機率之空間分佈與TL相近，在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水深極淺處有較高之偵測機率，而水深較深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處偵測機率則較低。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在主動聲納偵測機率部分，圖八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(a)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(b)</a:t>
            </a:r>
            <a:r>
              <a:rPr sz="1100" spc="145" dirty="0" smtClean="0">
                <a:solidFill>
                  <a:srgbClr val="231F20"/>
                </a:solidFill>
                <a:latin typeface="細明體"/>
                <a:cs typeface="細明體"/>
              </a:rPr>
              <a:t>為夏季之計算結果，其中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(a)</a:t>
            </a:r>
            <a:r>
              <a:rPr sz="1100" spc="145" dirty="0" smtClean="0">
                <a:solidFill>
                  <a:srgbClr val="231F20"/>
                </a:solidFill>
                <a:latin typeface="細明體"/>
                <a:cs typeface="細明體"/>
              </a:rPr>
              <a:t>圖呈現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聲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納信號為較大脈波長度之偵測機率，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(b)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55" dirty="0" smtClean="0">
                <a:solidFill>
                  <a:srgbClr val="231F20"/>
                </a:solidFill>
                <a:latin typeface="細明體"/>
                <a:cs typeface="細明體"/>
              </a:rPr>
              <a:t>為聲納信號為較小脈波長度之偵測機率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(c)(d)兩圖則為不同脈波長度之聲納信號於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冬季的預估偵測機率。首先比較夏冬兩季之 差異，可發現夏季之偵測機率明顯偏低，這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是由夏季的高傳播損耗所造成的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可參考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四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，由於傳播損耗較高，造成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EL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較低，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因 此容易受混響所遮蔽而增加偵測之困難。再 者，比較不同脈波長度之計算結果，可觀察 到改變脈波長度可改善偵測機率，此現象與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圖五的RL計算結果吻合，顯示在台灣海峽海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域之主動偵測，在信號處理容許的範圍內可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5628" y="1425668"/>
            <a:ext cx="2905125" cy="747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960" marR="12700" indent="-302895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使用改變脈波長度來改善偵測機率。 此外，由圖八之結果可發現一個有趣的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現象，觀察圖八之(b)圖與(d)圖，在夏季時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海峽北部水深較深海域為偵測機率最低的區 域，但在冬季時卻可在該海域觀察到最高的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偵測機率，此為結合TL分佈與RL分佈之共同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作用結果。</a:t>
            </a:r>
            <a:endParaRPr sz="1100">
              <a:latin typeface="細明體"/>
              <a:cs typeface="細明體"/>
            </a:endParaRPr>
          </a:p>
          <a:p>
            <a:pPr marL="12700" marR="13335" indent="302260" algn="just">
              <a:lnSpc>
                <a:spcPct val="139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首先比較圖四(a)與圖五(b)，在夏季時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海峽北部水深較深海域距有較大的TL與較小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 的</a:t>
            </a:r>
            <a:r>
              <a:rPr sz="1100" spc="9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RL，也就是此範圍內之EL與RML均較低，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而在空間上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EL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降低之幅度又較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RML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大，因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此 出現了偵測機率之局部低點。相反的，比較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圖四(b)與圖五(b)，由於冬季時TL在空間上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分佈均勻，而海峽北部水深較深海域出現較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低之RL，因此兩者比較之下即在此海域產生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信號餘額明顯提高之現象，也形成了此偵測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機率空間分佈情形。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二、偵測面積分析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165" dirty="0" smtClean="0">
                <a:solidFill>
                  <a:srgbClr val="231F20"/>
                </a:solidFill>
                <a:latin typeface="細明體"/>
                <a:cs typeface="細明體"/>
              </a:rPr>
              <a:t>由以上偵測機率之時空分析，吾人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等</a:t>
            </a:r>
            <a:endParaRPr sz="1100">
              <a:latin typeface="細明體"/>
              <a:cs typeface="細明體"/>
            </a:endParaRPr>
          </a:p>
          <a:p>
            <a:pPr marL="12700" marR="1270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可對台灣海峽之偵測效能有初步的瞭解，為 更進一步分析其偵測效能變動情形，本研究 在此計算各算例之偵測面積，基於上述的聲 納參數假設值對偵測效能提供定量之比較。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在上述各個算例中均包含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138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個計算點，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各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有半徑10公里之圓形分析範圍，因此總面積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約為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4.3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萬平方公里。偵測面積的計算為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在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此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4.3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萬平方公里之分析範圍內分別計算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出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偵測機率在50％以上且未滿80％的面積以及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偵測機率在80％以上之面積，低頻及高頻之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計算結果呈現於圖九中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圖中均以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DP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代表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偵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測機率)。圖九(a)呈現低頻被動聲納各算例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之偵測面積計算結果，橫軸標示季節變化，</a:t>
            </a:r>
            <a:endParaRPr sz="1100">
              <a:latin typeface="細明體"/>
              <a:cs typeface="細明體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0503" y="9384934"/>
            <a:ext cx="20224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6511" y="1629102"/>
            <a:ext cx="5903958" cy="2806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3178" y="821104"/>
            <a:ext cx="250952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FFFFFF"/>
                </a:solidFill>
                <a:latin typeface="Meiryo"/>
                <a:cs typeface="Meiryo"/>
              </a:rPr>
              <a:t>台灣海峽偵測效能評估及變動性研</a:t>
            </a:r>
            <a:r>
              <a:rPr sz="1050" spc="14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050">
              <a:latin typeface="Meiryo"/>
              <a:cs typeface="Meiry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8474" y="1511998"/>
          <a:ext cx="6109194" cy="7372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7804"/>
                <a:gridCol w="3051390"/>
              </a:tblGrid>
              <a:tr h="3643198">
                <a:tc gridSpan="2">
                  <a:txBody>
                    <a:bodyPr/>
                    <a:lstStyle/>
                    <a:p>
                      <a:pPr marL="682625" marR="157480" indent="-504190" algn="just">
                        <a:lnSpc>
                          <a:spcPct val="101400"/>
                        </a:lnSpc>
                      </a:pPr>
                      <a:r>
                        <a:rPr sz="115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九 </a:t>
                      </a:r>
                      <a:r>
                        <a:rPr sz="1150" spc="1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5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偵測面積計算結果。(a)圖為低頻被動聲納於各季節之偵測面積(以相對於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春 季時偵測機率在80％以上的偵測面積之倍數表示)，(b)圖高頻主動聲納各算 例之偵測面積結果(以夏季時使用長脈波訊號進行偵測的偵測面積正規化)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4">
                      <a:solidFill>
                        <a:srgbClr val="050100"/>
                      </a:solidFill>
                      <a:prstDash val="solid"/>
                    </a:lnL>
                    <a:lnR w="10794">
                      <a:solidFill>
                        <a:srgbClr val="050100"/>
                      </a:solidFill>
                      <a:prstDash val="solid"/>
                    </a:lnR>
                    <a:lnT w="10794">
                      <a:solidFill>
                        <a:srgbClr val="050100"/>
                      </a:solidFill>
                      <a:prstDash val="solid"/>
                    </a:lnT>
                    <a:lnB w="10794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3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而縱軸為以春季時偵測機率在80％以上的偵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4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可發現此季節性變化主要出現在偵測機率80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4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測面積進行正規化後之倍數，以此可呈現出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％以上之部分，如同偵測機率之分析討論，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各算例偵測面積之相對大小。同樣的，圖九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決定此差異之關鍵因素在於平均環境噪音值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(b)為高頻主動聲納之偵測面積計算結果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之落差，此結果也凸顯了掌握環境噪音強度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此部分計算結果均以夏季時使用長脈波訊號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之重要性。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進行偵測之偵測面積(偵測機率在80％以上)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其次，在主動聲納部分，其偵測面積可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做為正規化基準，呈現偵測面積隨季節及脈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分為夏冬兩季與不同脈波長度組合之計算結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波長度之變化情形。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果，由圖九(b)可觀察到當脈波長度較長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首先討論被動聲納之偵測效能，由總偵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，夏冬兩季之偵測面積均較不理想，夏季時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測面積(偵測機率在50％以上之偵測面積)可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偵測機率在50％以上之總偵測面積幾乎為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明顯看出春夏兩季與秋冬兩季之差異。春夏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，即使冬季之音響傳播可因表面聲道存在而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兩季偵測機率在50％以上之偵測面積總合均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減低能量損失，但在混響遮蔽嚴重時一樣無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未達總偵測範圍之30％，在春季甚至僅有20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法獲得令人滿意的偵測效能；相反的，當脈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％；而秋冬兩季之偵測面積均達總偵測範圍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波長度較短時，夏冬兩季之偵測面積均大幅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之65％，因此呈現出如圖九(a)中黑色線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條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增加，冬季之偵測面積總和可達總偵測範圍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193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之分佈情形。若深入討論偵測機率之差異，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之63％，但在夏季由於傳播損耗大，雖然偵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7377810"/>
          </a:xfrm>
          <a:custGeom>
            <a:avLst/>
            <a:gdLst/>
            <a:ahLst/>
            <a:cxnLst/>
            <a:rect l="l" t="t" r="r" b="b"/>
            <a:pathLst>
              <a:path h="7377810">
                <a:moveTo>
                  <a:pt x="0" y="0"/>
                </a:moveTo>
                <a:lnTo>
                  <a:pt x="0" y="737781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300" y="9384918"/>
            <a:ext cx="2413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268" y="9377326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1491048"/>
            <a:ext cx="2905125" cy="880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4604" algn="just">
              <a:lnSpc>
                <a:spcPct val="100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測面積明顯增加，但也未達總偵測範圍之20</a:t>
            </a:r>
            <a:endParaRPr sz="1100">
              <a:latin typeface="細明體"/>
              <a:cs typeface="細明體"/>
            </a:endParaRPr>
          </a:p>
          <a:p>
            <a:pPr marL="12700" marR="12700" algn="just">
              <a:lnSpc>
                <a:spcPct val="139000"/>
              </a:lnSpc>
            </a:pP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％。圖九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(b)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之偵測面積相對倍數反映出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各 算例之差異，因此可見到在冬季時使用短脈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" dirty="0" smtClean="0">
                <a:solidFill>
                  <a:srgbClr val="231F20"/>
                </a:solidFill>
                <a:latin typeface="細明體"/>
                <a:cs typeface="細明體"/>
              </a:rPr>
              <a:t>波訊號進行偵測，可使偵測面積提升近</a:t>
            </a:r>
            <a:r>
              <a:rPr sz="1100" spc="-35" dirty="0" smtClean="0">
                <a:solidFill>
                  <a:srgbClr val="231F20"/>
                </a:solidFill>
                <a:latin typeface="細明體"/>
                <a:cs typeface="細明體"/>
              </a:rPr>
              <a:t>30</a:t>
            </a:r>
            <a:r>
              <a:rPr sz="1100" spc="10" dirty="0" smtClean="0">
                <a:solidFill>
                  <a:srgbClr val="231F20"/>
                </a:solidFill>
                <a:latin typeface="細明體"/>
                <a:cs typeface="細明體"/>
              </a:rPr>
              <a:t>倍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2545301"/>
            <a:ext cx="2904490" cy="6342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42620" algn="just">
              <a:lnSpc>
                <a:spcPct val="100000"/>
              </a:lnSpc>
            </a:pPr>
            <a:r>
              <a:rPr sz="1450" spc="150" dirty="0" smtClean="0">
                <a:solidFill>
                  <a:srgbClr val="7670B3"/>
                </a:solidFill>
                <a:latin typeface="Meiryo"/>
                <a:cs typeface="Meiryo"/>
              </a:rPr>
              <a:t>伍、提升偵測效能之芻</a:t>
            </a:r>
            <a:r>
              <a:rPr sz="1450" spc="100" dirty="0" smtClean="0">
                <a:solidFill>
                  <a:srgbClr val="7670B3"/>
                </a:solidFill>
                <a:latin typeface="Meiryo"/>
                <a:cs typeface="Meiryo"/>
              </a:rPr>
              <a:t>議</a:t>
            </a:r>
            <a:endParaRPr sz="1450">
              <a:latin typeface="Meiryo"/>
              <a:cs typeface="Meiryo"/>
            </a:endParaRPr>
          </a:p>
          <a:p>
            <a:pPr marL="12700" marR="12700" indent="302260" algn="just">
              <a:lnSpc>
                <a:spcPct val="139000"/>
              </a:lnSpc>
              <a:spcBef>
                <a:spcPts val="384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本研究採用歷史水文資料庫、地形以及 底質種類資料庫，以聲學模式模擬計算台灣 海峽內之混響強度以及高低頻之音傳損耗， 結合噪音實測資料計算偵測機率及偵測面積</a:t>
            </a:r>
            <a:endParaRPr sz="1100">
              <a:latin typeface="細明體"/>
              <a:cs typeface="細明體"/>
            </a:endParaRPr>
          </a:p>
          <a:p>
            <a:pPr marL="314960" marR="12700" indent="-302895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，分析偵測效能在四季與空間上之變化。 在基於特定聲納參數組合之計算下，結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果顯示聲納裝備在台灣海峽使用之偵測成效 以秋冬兩季較佳，春夏兩季則存在偵測面積 偏低之現象。被動聲納於秋冬兩季之偵測面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積可達總偵測範圍之65％以上，而春夏兩季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因受平均環境噪音及音傳損耗較大之影響，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偵測面積比例僅占20％～30％；若在冬季使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用短脈波長度之主動聲納訊號，偵測面積比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例同樣可達60％以上，但在夏季時則不到20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 marR="13970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％，再者，若使用脈波長度較長之聲納訊號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，則因混響遮蔽之緣故將使得偵測效能大幅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降低。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在空間分佈方面，被動聲納在水深極淺 處均有較好的偵測成效，在水深較深處則較 差；主動聲納之偵測機率分佈狀況因季節而 異，海峽北部水深較深附近海域在夏季時為 偵測效能之局部低點，但在冬季時卻為偵測 效能表現最佳之區域，再次凸顯了水文環境 之時變性對於偵測效能之作用。雖然主動聲 納在台灣海峽運用之偵測成效空間分佈情形 隨時間改變，但共同點在於改變聲納訊號之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5628" y="1425668"/>
            <a:ext cx="2905125" cy="747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960" marR="12700" indent="-302895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脈波長度可改善偵測成效。 面對複雜的淺水海域，環境對聲納裝備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的影響如此深遠，所處海域的大自然力量， 如氣候、氣象、海象、水文、地形及底質均 會影響聲納方程式的偵測距離計算及預測外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，自體艦船的聲納裝備效能的瞭解、聲納操 作手的訓練成熟度等，亦是決定偵測距離計 算及預測的重要關鍵，如何掌握台灣海峽及 其他重要海域之音傳損耗特性及變動性，吾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人建議如下：</a:t>
            </a:r>
            <a:endParaRPr sz="1100">
              <a:latin typeface="細明體"/>
              <a:cs typeface="細明體"/>
            </a:endParaRPr>
          </a:p>
          <a:p>
            <a:pPr marL="314960" marR="12700">
              <a:lnSpc>
                <a:spcPct val="130500"/>
              </a:lnSpc>
              <a:spcBef>
                <a:spcPts val="335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一、聲納操作運用建議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5" dirty="0" smtClean="0">
                <a:solidFill>
                  <a:srgbClr val="231F20"/>
                </a:solidFill>
                <a:latin typeface="微軟正黑體"/>
                <a:cs typeface="微軟正黑體"/>
              </a:rPr>
              <a:t>(一)靈活掌握聲納拍發模式</a:t>
            </a:r>
            <a:r>
              <a:rPr sz="110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聲納運用必須依所處海域水文狀況之差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異，制定不同搜索計畫。各種拍發模式並非 一成不變，應依海洋環境變化妥採不同拍發 模式。操作手應具備海洋環境時變及非線性 觀念，隨時運用最佳模式操作。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314960">
              <a:lnSpc>
                <a:spcPct val="100000"/>
              </a:lnSpc>
            </a:pPr>
            <a:r>
              <a:rPr sz="1100" spc="105" dirty="0" smtClean="0">
                <a:solidFill>
                  <a:srgbClr val="231F20"/>
                </a:solidFill>
                <a:latin typeface="微軟正黑體"/>
                <a:cs typeface="微軟正黑體"/>
              </a:rPr>
              <a:t>(二)頻率與主、被動選擇</a:t>
            </a:r>
            <a:endParaRPr sz="1100">
              <a:latin typeface="微軟正黑體"/>
              <a:cs typeface="微軟正黑體"/>
            </a:endParaRPr>
          </a:p>
          <a:p>
            <a:pPr marL="12700" marR="12700" indent="302260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選用適當高頻、具搜索音速模式、連續 波以及調頻能力的聲納實施近距搜索、定位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。另在多海底泥火山或主動聲納反射波過於 混雜的區域可以主被動混用，以便對水下目 標的追蹤行動能夠獲得較佳的態勢。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314960">
              <a:lnSpc>
                <a:spcPct val="100000"/>
              </a:lnSpc>
            </a:pPr>
            <a:r>
              <a:rPr sz="1100" spc="1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(三)多重回波干擾</a:t>
            </a:r>
            <a:endParaRPr sz="1100">
              <a:latin typeface="微軟正黑體"/>
              <a:cs typeface="微軟正黑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可控制聲納脈波長度，同時訊號處理器 僅能接收直接路徑範圍反彈回的脈波；另可 嘗試控制聲納波束的垂直運動，使聲納波束 以極淺的角度沿著海面與海底進行，減小向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後散射的餘波。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二、降低裝備限制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(一)控制艦艇的穩定度及本艦噪音，確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 marR="1985010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保聲納效能。</a:t>
            </a:r>
            <a:endParaRPr sz="1100">
              <a:latin typeface="細明體"/>
              <a:cs typeface="細明體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7377810"/>
          </a:xfrm>
          <a:custGeom>
            <a:avLst/>
            <a:gdLst/>
            <a:ahLst/>
            <a:cxnLst/>
            <a:rect l="l" t="t" r="r" b="b"/>
            <a:pathLst>
              <a:path h="7377810">
                <a:moveTo>
                  <a:pt x="0" y="0"/>
                </a:moveTo>
                <a:lnTo>
                  <a:pt x="0" y="737781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1239" y="9377342"/>
            <a:ext cx="1663700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1938" y="9384934"/>
            <a:ext cx="23114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3178" y="821104"/>
            <a:ext cx="250952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FFFFFF"/>
                </a:solidFill>
                <a:latin typeface="Meiryo"/>
                <a:cs typeface="Meiryo"/>
              </a:rPr>
              <a:t>台灣海峽偵測效能評估及變動性研</a:t>
            </a:r>
            <a:r>
              <a:rPr sz="1050" spc="14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644" y="1425668"/>
            <a:ext cx="2905125" cy="747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2260" algn="just">
              <a:lnSpc>
                <a:spcPct val="139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(二)掌握海洋環境資訊，突破裝備之限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制，解算戰術聲納距離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(TSR)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將速率調整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至 最大聲納有效速率。混雜回音較高區域時， 增加航速對聲納效能影響不大，但可擴大聲 納偵測距離；混雜回音低時，降低航速較有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利於聲納偵測。</a:t>
            </a:r>
            <a:endParaRPr sz="1100">
              <a:latin typeface="細明體"/>
              <a:cs typeface="細明體"/>
            </a:endParaRPr>
          </a:p>
          <a:p>
            <a:pPr marL="314960" marR="12700">
              <a:lnSpc>
                <a:spcPct val="130500"/>
              </a:lnSpc>
              <a:spcBef>
                <a:spcPts val="335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三、提升音響偵測距離預測能力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(一)正確水文資料蒐集及運用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密集以及即時有效的水文資料是聲納運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用重要參考依據，完整的海洋資料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地形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底質、水文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蒐集，端賴平時每一艘海上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作 業艦船的蒐集以及任務艦隊正確的任務分配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以獲取即時水文。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(二)使用適當聲學模式，可詳細針對台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灣海峽海洋資料計算準確的聲學路徑。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(三)持續聲學驗證實驗研究，精進聲學 數值計算能力。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透過本研究之分析可瞭解主被動聲納於 台灣海峽之運用成效以及其時空變化情形， 雖然上列數值都是基於特定聲納參數假設下 之預估結果，但仍可提供偵測效能於台灣海 峽之基本空間分佈差異以及時間變動性，在 實際進行偵測或規劃戰術時若可基於此基本 認知並依現場環境概況調整，相信可更有效 運用反潛資源並達到更高之偵測效能。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 marR="1985010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＜參考資料＞</a:t>
            </a:r>
            <a:endParaRPr sz="1100">
              <a:latin typeface="微軟正黑體"/>
              <a:cs typeface="微軟正黑體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一、期刊論文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1.詹森、王玉懷、邱朝聰，〈台灣海峽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短期預報系統之發展〉，《2001海洋數值模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式研討會論文集》，2001年。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2.任崇銘，《台灣周邊海域合成化海洋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環境資料之建置研究》，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國立成功大學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在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8972" y="1425668"/>
            <a:ext cx="2905125" cy="6771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960" marR="12700" indent="-302895">
              <a:lnSpc>
                <a:spcPct val="139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職專班碩士論文，2006年)。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3.魏瑞昌、吳誌豪，〈海洋環境噪音資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料庫之規劃與建構〉，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第十一屆水下技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術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研討會暨國科會成果發表會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2009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年，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頁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229-269。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4.魏瑞昌、王健任，〈臺灣東北與西南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海域環境噪音比較分析〉，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第十一屆水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下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技術研討會暨國科會成果發表會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2009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 marR="1909445" algn="just">
              <a:lnSpc>
                <a:spcPct val="100000"/>
              </a:lnSpc>
            </a:pP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，頁223-228。</a:t>
            </a:r>
            <a:endParaRPr sz="1100">
              <a:latin typeface="細明體"/>
              <a:cs typeface="細明體"/>
            </a:endParaRPr>
          </a:p>
          <a:p>
            <a:pPr marL="12700" marR="13335" indent="302260" algn="just">
              <a:lnSpc>
                <a:spcPct val="139000"/>
              </a:lnSpc>
              <a:buClr>
                <a:srgbClr val="231F20"/>
              </a:buClr>
              <a:buFont typeface=""/>
              <a:buAutoNum type="arabicPeriod" startAt="5"/>
              <a:tabLst>
                <a:tab pos="478790" algn="l"/>
              </a:tabLst>
            </a:pPr>
            <a:r>
              <a:rPr sz="1100" spc="90" dirty="0" smtClean="0">
                <a:solidFill>
                  <a:srgbClr val="231F20"/>
                </a:solidFill>
                <a:latin typeface="細明體"/>
                <a:cs typeface="細明體"/>
              </a:rPr>
              <a:t>Jan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1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90" dirty="0" smtClean="0">
                <a:solidFill>
                  <a:srgbClr val="231F20"/>
                </a:solidFill>
                <a:latin typeface="細明體"/>
                <a:cs typeface="細明體"/>
              </a:rPr>
              <a:t>S.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1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90" dirty="0" smtClean="0">
                <a:solidFill>
                  <a:srgbClr val="231F20"/>
                </a:solidFill>
                <a:latin typeface="細明體"/>
                <a:cs typeface="細明體"/>
              </a:rPr>
              <a:t>Wang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1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90" dirty="0" smtClean="0">
                <a:solidFill>
                  <a:srgbClr val="231F20"/>
                </a:solidFill>
                <a:latin typeface="細明體"/>
                <a:cs typeface="細明體"/>
              </a:rPr>
              <a:t>J.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1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90" dirty="0" smtClean="0">
                <a:solidFill>
                  <a:srgbClr val="231F20"/>
                </a:solidFill>
                <a:latin typeface="細明體"/>
                <a:cs typeface="細明體"/>
              </a:rPr>
              <a:t>Chern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1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90" dirty="0" smtClean="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S.,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Chao,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S.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Y.,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“Seaonal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vari</a:t>
            </a:r>
            <a:r>
              <a:rPr sz="1100" spc="35" dirty="0" smtClean="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tion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of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the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circulation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in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the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Taiwan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Strait</a:t>
            </a:r>
            <a:r>
              <a:rPr sz="1100" spc="95" dirty="0" smtClean="0">
                <a:solidFill>
                  <a:srgbClr val="231F20"/>
                </a:solidFill>
                <a:latin typeface="細明體"/>
                <a:cs typeface="細明體"/>
              </a:rPr>
              <a:t>”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Journa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Marin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Systems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35,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(2002),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pp.249-268。</a:t>
            </a:r>
            <a:endParaRPr sz="1100">
              <a:latin typeface="細明體"/>
              <a:cs typeface="細明體"/>
            </a:endParaRPr>
          </a:p>
          <a:p>
            <a:pPr marL="12700" marR="13335" indent="302260" algn="just">
              <a:lnSpc>
                <a:spcPct val="139000"/>
              </a:lnSpc>
              <a:buClr>
                <a:srgbClr val="231F20"/>
              </a:buClr>
              <a:buFont typeface=""/>
              <a:buAutoNum type="arabicPeriod" startAt="5"/>
              <a:tabLst>
                <a:tab pos="473075" algn="l"/>
              </a:tabLst>
            </a:pP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Teague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</a:t>
            </a:r>
            <a:r>
              <a:rPr sz="1100" spc="-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J.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Carron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</a:t>
            </a:r>
            <a:r>
              <a:rPr sz="1100" spc="-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J.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and</a:t>
            </a:r>
            <a:r>
              <a:rPr sz="1100" spc="2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Hogan,</a:t>
            </a:r>
            <a:r>
              <a:rPr sz="1100" spc="2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P.</a:t>
            </a:r>
            <a:r>
              <a:rPr sz="1100" spc="2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J.,</a:t>
            </a:r>
            <a:r>
              <a:rPr sz="1100" spc="2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“A</a:t>
            </a:r>
            <a:r>
              <a:rPr sz="1100" spc="2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comparison</a:t>
            </a:r>
            <a:r>
              <a:rPr sz="1100" spc="2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sz="1100" spc="25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tween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the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generalized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digital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environ-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menta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mode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an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Levitu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s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climatolo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gies,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”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J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Geophys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Res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95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(1990)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pp.7167-7183。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  <a:buClr>
                <a:srgbClr val="231F20"/>
              </a:buClr>
              <a:buFont typeface=""/>
              <a:buAutoNum type="arabicPeriod" startAt="5"/>
              <a:tabLst>
                <a:tab pos="482600" algn="l"/>
              </a:tabLst>
            </a:pP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Carnes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1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</a:t>
            </a:r>
            <a:r>
              <a:rPr sz="1100" spc="-1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R.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1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“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Descriptio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an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evaluatio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GDEM-v3.0,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”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Nava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Oceanograpi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 </a:t>
            </a:r>
            <a:r>
              <a:rPr sz="1100" spc="-23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Offic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 </a:t>
            </a:r>
            <a:r>
              <a:rPr sz="1100" spc="-23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Technica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</a:t>
            </a:r>
            <a:r>
              <a:rPr sz="1100" spc="-23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Note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28,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(2003)。</a:t>
            </a:r>
            <a:endParaRPr sz="1100">
              <a:latin typeface="細明體"/>
              <a:cs typeface="細明體"/>
            </a:endParaRPr>
          </a:p>
          <a:p>
            <a:pPr marL="12700" marR="13335" indent="302260" algn="just">
              <a:lnSpc>
                <a:spcPct val="139000"/>
              </a:lnSpc>
              <a:buClr>
                <a:srgbClr val="231F20"/>
              </a:buClr>
              <a:buFont typeface=""/>
              <a:buAutoNum type="arabicPeriod" startAt="5"/>
              <a:tabLst>
                <a:tab pos="466090" algn="l"/>
              </a:tabLst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Hamilton,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E.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L.,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“Sound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veloc- ity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as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function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of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depth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in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marine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sediment,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”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J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Acoust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Soc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Am.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78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(1985),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pp.1348-1355.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  <a:buClr>
                <a:srgbClr val="231F20"/>
              </a:buClr>
              <a:buFont typeface=""/>
              <a:buAutoNum type="arabicPeriod" startAt="5"/>
            </a:pPr>
            <a:endParaRPr sz="500"/>
          </a:p>
          <a:p>
            <a:pPr marL="469900" indent="-155575">
              <a:lnSpc>
                <a:spcPct val="100000"/>
              </a:lnSpc>
              <a:buClr>
                <a:srgbClr val="231F20"/>
              </a:buClr>
              <a:buFont typeface=""/>
              <a:buAutoNum type="arabicPeriod" startAt="5"/>
              <a:tabLst>
                <a:tab pos="469900" algn="l"/>
              </a:tabLst>
            </a:pP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Hamilton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L.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“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Soun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sz="1100" spc="2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att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8972" y="8183974"/>
            <a:ext cx="2903855" cy="712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39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nation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as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function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of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depth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in</a:t>
            </a:r>
            <a:r>
              <a:rPr sz="1100" spc="2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the sea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floor,”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J.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Acoust.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Soc.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Am.,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59, (1976),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pp.528-535。</a:t>
            </a:r>
            <a:endParaRPr sz="1100">
              <a:latin typeface="細明體"/>
              <a:cs typeface="細明體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3131997"/>
          </a:xfrm>
          <a:custGeom>
            <a:avLst/>
            <a:gdLst/>
            <a:ahLst/>
            <a:cxnLst/>
            <a:rect l="l" t="t" r="r" b="b"/>
            <a:pathLst>
              <a:path h="3131997">
                <a:moveTo>
                  <a:pt x="0" y="0"/>
                </a:moveTo>
                <a:lnTo>
                  <a:pt x="0" y="3131997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4280" y="5000396"/>
            <a:ext cx="0" cy="3889413"/>
          </a:xfrm>
          <a:custGeom>
            <a:avLst/>
            <a:gdLst/>
            <a:ahLst/>
            <a:cxnLst/>
            <a:rect l="l" t="t" r="r" b="b"/>
            <a:pathLst>
              <a:path h="3889413">
                <a:moveTo>
                  <a:pt x="0" y="0"/>
                </a:moveTo>
                <a:lnTo>
                  <a:pt x="0" y="3889413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7300" y="9384912"/>
            <a:ext cx="2413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268" y="9377320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300" y="817318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1425662"/>
            <a:ext cx="2903855" cy="945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2260" algn="just">
              <a:lnSpc>
                <a:spcPct val="139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10.Hamilton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2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</a:t>
            </a:r>
            <a:r>
              <a:rPr sz="1100" spc="-22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L.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2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5" dirty="0" smtClean="0">
                <a:solidFill>
                  <a:srgbClr val="231F20"/>
                </a:solidFill>
                <a:latin typeface="細明體"/>
                <a:cs typeface="細明體"/>
              </a:rPr>
              <a:t>“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Variatio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 of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density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porosity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with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depth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in deep-sea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sediments,”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J.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Sediment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Pe- trology,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46,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(1976),pp.280-300。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299" y="2357842"/>
            <a:ext cx="2512695" cy="712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2260">
              <a:lnSpc>
                <a:spcPct val="139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11.Jensen,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F.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B.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et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al., putational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Ocean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Acoustics,</a:t>
            </a:r>
            <a:r>
              <a:rPr sz="1100" spc="20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(New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：AIP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Press,1994)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3159" y="2357842"/>
            <a:ext cx="328295" cy="479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39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Co</a:t>
            </a:r>
            <a:r>
              <a:rPr sz="1100" spc="35" dirty="0" smtClean="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York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299" y="3056977"/>
            <a:ext cx="2905125" cy="141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2260" algn="just">
              <a:lnSpc>
                <a:spcPct val="139000"/>
              </a:lnSpc>
              <a:buClr>
                <a:srgbClr val="231F20"/>
              </a:buClr>
              <a:buFont typeface=""/>
              <a:buAutoNum type="arabicPeriod" startAt="12"/>
              <a:tabLst>
                <a:tab pos="541655" algn="l"/>
              </a:tabLst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Etter,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P.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C.,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Underwater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Acous-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ti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 </a:t>
            </a:r>
            <a:r>
              <a:rPr sz="1100" spc="-26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Modeling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6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(London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：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 </a:t>
            </a:r>
            <a:r>
              <a:rPr sz="1100" spc="-26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&amp; </a:t>
            </a:r>
            <a:r>
              <a:rPr sz="1100" spc="-26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 </a:t>
            </a:r>
            <a:r>
              <a:rPr sz="1100" spc="-26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SPON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1996)。</a:t>
            </a:r>
            <a:endParaRPr sz="1100">
              <a:latin typeface="細明體"/>
              <a:cs typeface="細明體"/>
            </a:endParaRPr>
          </a:p>
          <a:p>
            <a:pPr marL="12700" marR="13335" indent="302260" algn="just">
              <a:lnSpc>
                <a:spcPct val="139000"/>
              </a:lnSpc>
              <a:buClr>
                <a:srgbClr val="231F20"/>
              </a:buClr>
              <a:buFont typeface=""/>
              <a:buAutoNum type="arabicPeriod" startAt="12"/>
              <a:tabLst>
                <a:tab pos="541655" algn="l"/>
              </a:tabLst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Urick,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R.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J.,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Principles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of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sz="1100" spc="35" dirty="0" smtClean="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derwater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Sound,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(McGraw-Hill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Book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Com-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pany,1993)。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5628" y="1519645"/>
            <a:ext cx="2903855" cy="1084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二、網路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劉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康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克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〈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台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灣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峽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流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量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知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多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少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〉</a:t>
            </a:r>
            <a:endParaRPr sz="1100">
              <a:latin typeface="細明體"/>
              <a:cs typeface="細明體"/>
            </a:endParaRPr>
          </a:p>
          <a:p>
            <a:pPr marL="12700" marR="12700">
              <a:lnSpc>
                <a:spcPct val="139000"/>
              </a:lnSpc>
            </a:pPr>
            <a:r>
              <a:rPr sz="1100" spc="155" dirty="0" smtClean="0">
                <a:solidFill>
                  <a:srgbClr val="231F20"/>
                </a:solidFill>
                <a:latin typeface="細明體"/>
                <a:cs typeface="細明體"/>
              </a:rPr>
              <a:t>，《行政院國家科學委員會專題報導》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  <a:hlinkClick r:id="rId2"/>
              </a:rPr>
              <a:t> http://web1.nsc.gov.tw/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  <a:hlinkClick r:id="rId2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ct.aspx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?xItem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=7369&amp;ctNode=39&amp;mp=1，2002年。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658" y="4809172"/>
            <a:ext cx="6120002" cy="4071632"/>
          </a:xfrm>
          <a:custGeom>
            <a:avLst/>
            <a:gdLst/>
            <a:ahLst/>
            <a:cxnLst/>
            <a:rect l="l" t="t" r="r" b="b"/>
            <a:pathLst>
              <a:path w="6120002" h="4071632">
                <a:moveTo>
                  <a:pt x="0" y="4071632"/>
                </a:moveTo>
                <a:lnTo>
                  <a:pt x="6120002" y="4071632"/>
                </a:lnTo>
                <a:lnTo>
                  <a:pt x="6120002" y="0"/>
                </a:lnTo>
                <a:lnTo>
                  <a:pt x="0" y="0"/>
                </a:lnTo>
                <a:lnTo>
                  <a:pt x="0" y="4071632"/>
                </a:lnTo>
                <a:close/>
              </a:path>
            </a:pathLst>
          </a:custGeom>
          <a:solidFill>
            <a:srgbClr val="FFF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6658" y="4809172"/>
            <a:ext cx="6120003" cy="4071632"/>
          </a:xfrm>
          <a:custGeom>
            <a:avLst/>
            <a:gdLst/>
            <a:ahLst/>
            <a:cxnLst/>
            <a:rect l="l" t="t" r="r" b="b"/>
            <a:pathLst>
              <a:path w="6120003" h="4071632">
                <a:moveTo>
                  <a:pt x="0" y="0"/>
                </a:moveTo>
                <a:lnTo>
                  <a:pt x="0" y="4071632"/>
                </a:lnTo>
                <a:lnTo>
                  <a:pt x="6120003" y="4071632"/>
                </a:lnTo>
                <a:lnTo>
                  <a:pt x="6120003" y="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524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65471"/>
            <a:ext cx="4203001" cy="34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9652" y="4659156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2814" y="4659156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5968" y="4659156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9121" y="4659156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42283" y="4659156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65436" y="4659156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8578" y="4670136"/>
            <a:ext cx="5848350" cy="403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069">
              <a:lnSpc>
                <a:spcPct val="100000"/>
              </a:lnSpc>
            </a:pP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老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軍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艦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的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故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事</a:t>
            </a:r>
            <a:endParaRPr sz="1600">
              <a:latin typeface="細明體"/>
              <a:cs typeface="細明體"/>
            </a:endParaRPr>
          </a:p>
          <a:p>
            <a:pPr>
              <a:lnSpc>
                <a:spcPts val="1200"/>
              </a:lnSpc>
              <a:spcBef>
                <a:spcPts val="82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800" spc="265" dirty="0" smtClean="0">
                <a:solidFill>
                  <a:srgbClr val="FFFFFF"/>
                </a:solidFill>
                <a:latin typeface="標楷體"/>
                <a:cs typeface="標楷體"/>
              </a:rPr>
              <a:t>大青軍</a:t>
            </a:r>
            <a:r>
              <a:rPr sz="1800" spc="320" dirty="0" smtClean="0">
                <a:solidFill>
                  <a:srgbClr val="FFFFFF"/>
                </a:solidFill>
                <a:latin typeface="標楷體"/>
                <a:cs typeface="標楷體"/>
              </a:rPr>
              <a:t>艦</a:t>
            </a:r>
            <a:r>
              <a:rPr sz="1800" spc="55" dirty="0" smtClean="0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sz="1800" spc="105" dirty="0" smtClean="0">
                <a:solidFill>
                  <a:srgbClr val="FFFFFF"/>
                </a:solidFill>
                <a:latin typeface="標楷體"/>
                <a:cs typeface="標楷體"/>
              </a:rPr>
              <a:t>ATA-54</a:t>
            </a:r>
            <a:r>
              <a:rPr sz="1800" spc="160" dirty="0" smtClean="0">
                <a:solidFill>
                  <a:srgbClr val="FFFFFF"/>
                </a:solidFill>
                <a:latin typeface="標楷體"/>
                <a:cs typeface="標楷體"/>
              </a:rPr>
              <a:t>6</a:t>
            </a:r>
            <a:endParaRPr sz="1800">
              <a:latin typeface="標楷體"/>
              <a:cs typeface="標楷體"/>
            </a:endParaRPr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323215">
              <a:lnSpc>
                <a:spcPct val="100000"/>
              </a:lnSpc>
            </a:pP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大青艦原屬美陸軍所用小型拖船，係美</a:t>
            </a:r>
            <a:r>
              <a:rPr sz="1425" spc="89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國</a:t>
            </a:r>
            <a:r>
              <a:rPr sz="950" spc="-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  </a:t>
            </a:r>
            <a:r>
              <a:rPr sz="950" spc="-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ne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公司建造，於公元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1943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年元月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日下水成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軍</a:t>
            </a:r>
            <a:endParaRPr sz="1425" baseline="2923">
              <a:latin typeface="微軟正黑體"/>
              <a:cs typeface="微軟正黑體"/>
            </a:endParaRPr>
          </a:p>
          <a:p>
            <a:pPr marL="323215" marR="12700" indent="-302895">
              <a:lnSpc>
                <a:spcPct val="131600"/>
              </a:lnSpc>
            </a:pP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，編號為</a:t>
            </a:r>
            <a:r>
              <a:rPr sz="950" spc="-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LT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-355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，二次大戰後美軍以戰後剩餘物資名義售予我國招商局，編號為民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-324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9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民國</a:t>
            </a:r>
            <a:r>
              <a:rPr sz="950" spc="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38</a:t>
            </a:r>
            <a:r>
              <a:rPr sz="1425" spc="9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25" spc="9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月該艦由於上海撤退時缺乏配件，而於高雄十三號碼頭，由海軍將該艦自招商局手中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接</a:t>
            </a:r>
            <a:endParaRPr sz="1425" baseline="2923">
              <a:latin typeface="微軟正黑體"/>
              <a:cs typeface="微軟正黑體"/>
            </a:endParaRPr>
          </a:p>
          <a:p>
            <a:pPr marL="20955">
              <a:lnSpc>
                <a:spcPct val="100000"/>
              </a:lnSpc>
              <a:spcBef>
                <a:spcPts val="360"/>
              </a:spcBef>
            </a:pP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收，命名為「大青」艦，編號為</a:t>
            </a:r>
            <a:r>
              <a:rPr sz="950" spc="-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LT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-346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，直轄於海軍總部。</a:t>
            </a:r>
            <a:endParaRPr sz="1425" baseline="2923">
              <a:latin typeface="微軟正黑體"/>
              <a:cs typeface="微軟正黑體"/>
            </a:endParaRPr>
          </a:p>
          <a:p>
            <a:pPr marL="3705225" marR="12700" indent="302260">
              <a:lnSpc>
                <a:spcPts val="1530"/>
              </a:lnSpc>
              <a:spcBef>
                <a:spcPts val="55"/>
              </a:spcBef>
            </a:pPr>
            <a:r>
              <a:rPr sz="950" spc="7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該艦自接收後由於配件無著落</a:t>
            </a:r>
            <a:r>
              <a:rPr sz="9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</a:t>
            </a:r>
            <a:r>
              <a:rPr sz="9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乃奉命列入保管，民國</a:t>
            </a:r>
            <a:r>
              <a:rPr sz="9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41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年由副艦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長</a:t>
            </a:r>
            <a:endParaRPr sz="1425" baseline="2923">
              <a:latin typeface="微軟正黑體"/>
              <a:cs typeface="微軟正黑體"/>
            </a:endParaRPr>
          </a:p>
          <a:p>
            <a:pPr marL="3705225" marR="12700" algn="just">
              <a:lnSpc>
                <a:spcPct val="100000"/>
              </a:lnSpc>
              <a:spcBef>
                <a:spcPts val="240"/>
              </a:spcBef>
            </a:pPr>
            <a:r>
              <a:rPr sz="1425" spc="89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李殿瑞發起克難修理，於同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1425" spc="89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月全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部</a:t>
            </a:r>
            <a:endParaRPr sz="1425" baseline="2923">
              <a:latin typeface="微軟正黑體"/>
              <a:cs typeface="微軟正黑體"/>
            </a:endParaRPr>
          </a:p>
          <a:p>
            <a:pPr marL="3705225" marR="12700" algn="just">
              <a:lnSpc>
                <a:spcPct val="131600"/>
              </a:lnSpc>
            </a:pPr>
            <a:r>
              <a:rPr sz="1425" spc="89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完工，</a:t>
            </a:r>
            <a:r>
              <a:rPr sz="950" spc="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1425" spc="89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月奉命復役改隸於後勤艦隊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隔年</a:t>
            </a:r>
            <a:r>
              <a:rPr sz="9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9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日始正式恢復編制。該艦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服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950" spc="9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役時，主、輔機曾故障，並經第四</a:t>
            </a:r>
            <a:r>
              <a:rPr sz="9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造</a:t>
            </a:r>
            <a:r>
              <a:rPr sz="9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船廠換裝主機及發電機，直至民國</a:t>
            </a:r>
            <a:r>
              <a:rPr sz="9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9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年元月始出廠再行服役，至民國</a:t>
            </a:r>
            <a:r>
              <a:rPr sz="9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54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11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元月</a:t>
            </a:r>
            <a:r>
              <a:rPr sz="9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425" spc="11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日該艦再改編號為</a:t>
            </a:r>
            <a:r>
              <a:rPr sz="950" spc="-5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50" spc="-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950" spc="5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9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546</a:t>
            </a:r>
            <a:r>
              <a:rPr sz="1425" spc="11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主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950" spc="9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要是執行沿海搜救，港內救火，拖</a:t>
            </a:r>
            <a:r>
              <a:rPr sz="9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靶</a:t>
            </a:r>
            <a:r>
              <a:rPr sz="9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等任務，民國</a:t>
            </a:r>
            <a:r>
              <a:rPr sz="9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61</a:t>
            </a:r>
            <a:r>
              <a:rPr sz="1425" spc="13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年由於服役年代長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久</a:t>
            </a:r>
            <a:endParaRPr sz="1425" baseline="2923">
              <a:latin typeface="微軟正黑體"/>
              <a:cs typeface="微軟正黑體"/>
            </a:endParaRPr>
          </a:p>
          <a:p>
            <a:pPr marL="3705225" marR="12700" algn="just">
              <a:lnSpc>
                <a:spcPct val="131600"/>
              </a:lnSpc>
            </a:pPr>
            <a:r>
              <a:rPr sz="1425" spc="104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，機件設備多呈老舊，乃奉令除役</a:t>
            </a:r>
            <a:r>
              <a:rPr sz="1425" spc="11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r>
              <a:rPr sz="9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9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取材自老軍艦的故事</a:t>
            </a:r>
            <a:r>
              <a:rPr sz="9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51204" y="6327635"/>
            <a:ext cx="3610795" cy="2393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26661" y="2798990"/>
            <a:ext cx="2699994" cy="1813001"/>
          </a:xfrm>
          <a:custGeom>
            <a:avLst/>
            <a:gdLst/>
            <a:ahLst/>
            <a:cxnLst/>
            <a:rect l="l" t="t" r="r" b="b"/>
            <a:pathLst>
              <a:path w="2699994" h="1813001">
                <a:moveTo>
                  <a:pt x="0" y="1813001"/>
                </a:moveTo>
                <a:lnTo>
                  <a:pt x="2699994" y="1813001"/>
                </a:lnTo>
                <a:lnTo>
                  <a:pt x="2699994" y="0"/>
                </a:lnTo>
                <a:lnTo>
                  <a:pt x="0" y="0"/>
                </a:lnTo>
                <a:lnTo>
                  <a:pt x="0" y="1813001"/>
                </a:lnTo>
                <a:close/>
              </a:path>
            </a:pathLst>
          </a:custGeom>
          <a:solidFill>
            <a:srgbClr val="DBD9E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94955" y="2838647"/>
            <a:ext cx="2564130" cy="170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1100"/>
              </a:lnSpc>
            </a:pPr>
            <a:r>
              <a:rPr sz="1050" spc="10" dirty="0" smtClean="0">
                <a:solidFill>
                  <a:srgbClr val="231F20"/>
                </a:solidFill>
                <a:latin typeface="細明體"/>
                <a:cs typeface="細明體"/>
              </a:rPr>
              <a:t>作者簡介</a:t>
            </a:r>
            <a:r>
              <a:rPr sz="1050" spc="40" dirty="0" smtClean="0">
                <a:solidFill>
                  <a:srgbClr val="231F20"/>
                </a:solidFill>
                <a:latin typeface="細明體"/>
                <a:cs typeface="細明體"/>
              </a:rPr>
              <a:t>：</a:t>
            </a:r>
            <a:r>
              <a:rPr sz="1050" spc="2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0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張元櫻小姐，國立臺灣大學工程科學及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海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洋工程學系博士候選人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endParaRPr sz="1050">
              <a:latin typeface="微軟正黑體"/>
              <a:cs typeface="微軟正黑體"/>
            </a:endParaRPr>
          </a:p>
          <a:p>
            <a:pPr marL="12700" marR="12700">
              <a:lnSpc>
                <a:spcPct val="103200"/>
              </a:lnSpc>
            </a:pPr>
            <a:r>
              <a:rPr sz="10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林彥岑中校，中正理工學院應用物理學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系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050" spc="-60" dirty="0" smtClean="0">
                <a:solidFill>
                  <a:srgbClr val="231F20"/>
                </a:solidFill>
                <a:latin typeface="微軟正黑體"/>
                <a:cs typeface="微軟正黑體"/>
              </a:rPr>
              <a:t>84</a:t>
            </a:r>
            <a:r>
              <a:rPr sz="10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年班，中正理工學院應用物理研</a:t>
            </a:r>
            <a:r>
              <a:rPr sz="10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究所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碩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0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士，現就讀國立成功大學水利及海洋工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程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研究所博士班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0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陳琪芳教授，美國麻省理工學院海洋工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程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0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博士，現服務於台灣大學工程科學及海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工程研究所教授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endParaRPr sz="1050">
              <a:latin typeface="微軟正黑體"/>
              <a:cs typeface="微軟正黑體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26661" y="2798990"/>
            <a:ext cx="2699994" cy="1813001"/>
          </a:xfrm>
          <a:custGeom>
            <a:avLst/>
            <a:gdLst/>
            <a:ahLst/>
            <a:cxnLst/>
            <a:rect l="l" t="t" r="r" b="b"/>
            <a:pathLst>
              <a:path w="2699994" h="1813001">
                <a:moveTo>
                  <a:pt x="0" y="0"/>
                </a:moveTo>
                <a:lnTo>
                  <a:pt x="0" y="1813001"/>
                </a:lnTo>
                <a:lnTo>
                  <a:pt x="2699994" y="1813001"/>
                </a:lnTo>
                <a:lnTo>
                  <a:pt x="2699994" y="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16077" y="2447993"/>
            <a:ext cx="100578" cy="121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00" y="9384916"/>
            <a:ext cx="2514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636" y="9377324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3956" y="8446058"/>
            <a:ext cx="614553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0355" marR="12700" indent="-288290">
              <a:lnSpc>
                <a:spcPct val="1176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ng,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S.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“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＂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Sy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35,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2002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249~268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5045075" algn="l"/>
              </a:tabLst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詹森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王玉懷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邱朝聰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，〈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台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灣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峽短期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預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系統之發展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〉，《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   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洋數值模式研討會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論	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》，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2001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8000" y="4399457"/>
            <a:ext cx="5903995" cy="3241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300" y="817323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9998" y="1511998"/>
          <a:ext cx="6109207" cy="6888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009"/>
                <a:gridCol w="3058198"/>
              </a:tblGrid>
              <a:tr h="192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在軍事上具有關鍵的戰略地位，雖然在此進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主要底質種類，但在中部、西北以及大陸沿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行反潛偵測的難度較高，但「知己知彼，百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岸一帶則以聲阻抗較低之泥和砂泥為主，此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戰百勝」，我們仍需清楚瞭解此海域的偵測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空間差異性亦將造成音傳損耗之差異。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效能變化情形，才能掌握先機，提出適切的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除地形及底質之影響外，水文環境更是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反潛戰略。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直接造成音傳損耗變化之關鍵因子，台灣海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淺水區中的聲音傳播極易受上下兩邊界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峽經年有溫度較低之大陸沿岸流由北向南通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影響，上邊界為海面波浪起伏，下邊界則為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過，而夏季期間又有黑潮支流由海峽南部向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海底地形與底質組成。在地形方面，台灣海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北傳播，兩道溫鹽組成不同之洋流於此交會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峽是屬於大陸棚之淺水海域，其明顯之地形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，再加上潮汐變動與雲彰隆起阻擋之影響，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起伏，對音響傳播情形將有顯著影響，詳細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使台灣海峽內之水文環境有複雜之時空分佈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地形圖請參見圖一(a)。在底質方面(如圖一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情形</a:t>
                      </a:r>
                      <a:r>
                        <a:rPr sz="825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2,3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，造成水下音響傳播特性之差異。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72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(b)所示)，台灣海峽東北部及南部均以砂為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偵測效能優劣除了與裝備參數有關以外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</a:tr>
              <a:tr h="3596820">
                <a:tc gridSpan="2">
                  <a:txBody>
                    <a:bodyPr/>
                    <a:lstStyle/>
                    <a:p>
                      <a:pPr marL="905510">
                        <a:lnSpc>
                          <a:spcPct val="100000"/>
                        </a:lnSpc>
                        <a:tabLst>
                          <a:tab pos="1381760" algn="l"/>
                          <a:tab pos="3921760" algn="l"/>
                        </a:tabLst>
                      </a:pPr>
                      <a:r>
                        <a:rPr sz="115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圖一	(a)台灣海峽海底地形圖及(b)台灣	邊底質種類分佈圖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5141">
                <a:tc gridSpan="2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(a)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資料來源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國科</a:t>
                      </a:r>
                      <a:r>
                        <a:rPr sz="1275" spc="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會   </a:t>
                      </a:r>
                      <a:r>
                        <a:rPr sz="1275" spc="3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275" spc="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科   </a:t>
                      </a:r>
                      <a:r>
                        <a:rPr sz="1275" spc="3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275" spc="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心</a:t>
                      </a:r>
                      <a:endParaRPr sz="1275" baseline="3267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9700">
                <a:tc gridSpan="2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(b)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資料來源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任崇銘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，《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台灣周</a:t>
                      </a:r>
                      <a:r>
                        <a:rPr sz="1275" spc="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邊   </a:t>
                      </a:r>
                      <a:r>
                        <a:rPr sz="1275" spc="3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域合成</a:t>
                      </a:r>
                      <a:r>
                        <a:rPr sz="1275" spc="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化   </a:t>
                      </a:r>
                      <a:r>
                        <a:rPr sz="1275" spc="3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洋環境資料之建置研究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》，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國立成功大學在職專班碩士</a:t>
                      </a:r>
                      <a:r>
                        <a:rPr sz="1275" spc="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論   </a:t>
                      </a:r>
                      <a:r>
                        <a:rPr sz="1275" spc="30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，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1536">
                <a:tc gridSpan="2">
                  <a:txBody>
                    <a:bodyPr/>
                    <a:lstStyle/>
                    <a:p>
                      <a:pPr marL="852169">
                        <a:lnSpc>
                          <a:spcPct val="100000"/>
                        </a:lnSpc>
                      </a:pPr>
                      <a:r>
                        <a:rPr sz="1275" spc="-37" baseline="3267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年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6012040"/>
          </a:xfrm>
          <a:custGeom>
            <a:avLst/>
            <a:gdLst/>
            <a:ahLst/>
            <a:cxnLst/>
            <a:rect l="l" t="t" r="r" b="b"/>
            <a:pathLst>
              <a:path h="6012040">
                <a:moveTo>
                  <a:pt x="0" y="0"/>
                </a:moveTo>
                <a:lnTo>
                  <a:pt x="0" y="601204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0503" y="9384931"/>
            <a:ext cx="20224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3178" y="821103"/>
            <a:ext cx="250952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FFFFFF"/>
                </a:solidFill>
                <a:latin typeface="Meiryo"/>
                <a:cs typeface="Meiryo"/>
              </a:rPr>
              <a:t>台灣海峽偵測效能評估及變動性研</a:t>
            </a:r>
            <a:r>
              <a:rPr sz="1050" spc="14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425667"/>
            <a:ext cx="2903855" cy="3509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，實際操作海域之音響傳播特性更是決定性 的關鍵因素，在規劃整體戰術或進行反潛偵 測之前，對即將面對的偵測效能必須要有高 度的掌握，亦即必須針對目標海域進行偵測 效能預估，如此才能規劃出適切的戰術並有 效運用聲納裝備。現行之偵測效能預估方式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主要仰賴主(被)動聲納方程式，水下音響傳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播特性在聲納方程式內扮演著舉足輕重的角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色，以主動聲納方程式為例</a:t>
            </a:r>
            <a:endParaRPr sz="1100">
              <a:latin typeface="細明體"/>
              <a:cs typeface="細明體"/>
            </a:endParaRPr>
          </a:p>
          <a:p>
            <a:pPr marL="12700" marR="12700" indent="302260">
              <a:lnSpc>
                <a:spcPct val="139000"/>
              </a:lnSpc>
            </a:pP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噪音遮蔽主動聲納方程式─SL-2TL+TS-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(NL-DI)=RD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 indent="302260">
              <a:lnSpc>
                <a:spcPct val="100000"/>
              </a:lnSpc>
            </a:pP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混響遮蔽主動聲納方程式─SL-2TL+TS-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 marR="2512695" algn="just">
              <a:lnSpc>
                <a:spcPct val="100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RL=RD</a:t>
            </a:r>
            <a:endParaRPr sz="1100">
              <a:latin typeface="細明體"/>
              <a:cs typeface="細明體"/>
            </a:endParaRPr>
          </a:p>
          <a:p>
            <a:pPr marL="12700" marR="12700" indent="302260">
              <a:lnSpc>
                <a:spcPct val="139000"/>
              </a:lnSpc>
            </a:pP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其中，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TL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：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Transmissio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 </a:t>
            </a:r>
            <a:r>
              <a:rPr sz="1100" spc="-27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Loss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，音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傳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損耗，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9700" y="4921342"/>
            <a:ext cx="2601595" cy="117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9000"/>
              </a:lnSpc>
            </a:pP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SL：Source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Level，音源強度，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NL：Noise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Level，噪音強度，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RL：</a:t>
            </a:r>
            <a:r>
              <a:rPr sz="1100" spc="0" dirty="0" smtClean="0">
                <a:solidFill>
                  <a:srgbClr val="231F20"/>
                </a:solidFill>
                <a:latin typeface="細明體"/>
                <a:cs typeface="細明體"/>
              </a:rPr>
              <a:t>Reverberatio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sz="1100" spc="-3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0" dirty="0" smtClean="0">
                <a:solidFill>
                  <a:srgbClr val="231F20"/>
                </a:solidFill>
                <a:latin typeface="細明體"/>
                <a:cs typeface="細明體"/>
              </a:rPr>
              <a:t>Level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，混響強度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DI：</a:t>
            </a:r>
            <a:r>
              <a:rPr sz="1100" spc="0" dirty="0" smtClean="0">
                <a:solidFill>
                  <a:srgbClr val="231F20"/>
                </a:solidFill>
                <a:latin typeface="細明體"/>
                <a:cs typeface="細明體"/>
              </a:rPr>
              <a:t>Directivit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sz="1100" spc="-3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0" dirty="0" smtClean="0">
                <a:solidFill>
                  <a:srgbClr val="231F20"/>
                </a:solidFill>
                <a:latin typeface="細明體"/>
                <a:cs typeface="細明體"/>
              </a:rPr>
              <a:t>Index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，方向性指標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RD：Recognize</a:t>
            </a:r>
            <a:r>
              <a:rPr sz="1100" spc="9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Differential，偵測基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300" y="6151947"/>
            <a:ext cx="32766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準，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300" y="6319612"/>
            <a:ext cx="2903220" cy="117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960" marR="12700">
              <a:lnSpc>
                <a:spcPct val="139000"/>
              </a:lnSpc>
            </a:pP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TS：Target </a:t>
            </a:r>
            <a:r>
              <a:rPr sz="1100" spc="60" dirty="0" smtClean="0">
                <a:solidFill>
                  <a:srgbClr val="231F20"/>
                </a:solidFill>
                <a:latin typeface="細明體"/>
                <a:cs typeface="細明體"/>
              </a:rPr>
              <a:t>Strength，目標強度。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在兩條方程式中，TL、RL以及NL都與水</a:t>
            </a:r>
            <a:endParaRPr sz="1100">
              <a:latin typeface="細明體"/>
              <a:cs typeface="細明體"/>
            </a:endParaRPr>
          </a:p>
          <a:p>
            <a:pPr marL="12700" marR="1270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下音響傳播特性息息相關，因此台灣海峽之 環境複雜度除了提高音傳特性之變動以外， 更將進一步造成偵測效能之時空差異，若無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5628" y="1491046"/>
            <a:ext cx="2904490" cy="2279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970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法掌握偵測效能在時間與空間上之變化狀況</a:t>
            </a:r>
            <a:endParaRPr sz="1100">
              <a:latin typeface="細明體"/>
              <a:cs typeface="細明體"/>
            </a:endParaRPr>
          </a:p>
          <a:p>
            <a:pPr marL="314960" marR="12700" indent="-302895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，則可能降低反潛偵測之效率。 本研究由歷史水文資料庫、地形以及底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質種類資料庫中擷取資料做為輸入，以聲學 模式模擬計算台灣海峽內之混響強度以及高 低頻之音傳損耗，並結合實測噪音資料計算 偵測機率及偵測面積，目的在於分析偵測面 積在四季與空間上之變化，以此評估台灣海 峽內之偵測效能並分析其時空變動性，並提 出於台灣海峽進行反潛偵測之建議。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5628" y="3943568"/>
            <a:ext cx="2905125" cy="3545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48360" algn="just">
              <a:lnSpc>
                <a:spcPct val="100000"/>
              </a:lnSpc>
            </a:pPr>
            <a:r>
              <a:rPr sz="1450" spc="150" dirty="0" smtClean="0">
                <a:solidFill>
                  <a:srgbClr val="7670B3"/>
                </a:solidFill>
                <a:latin typeface="Meiryo"/>
                <a:cs typeface="Meiryo"/>
              </a:rPr>
              <a:t>貳、音傳損耗變動分</a:t>
            </a:r>
            <a:r>
              <a:rPr sz="1450" spc="100" dirty="0" smtClean="0">
                <a:solidFill>
                  <a:srgbClr val="7670B3"/>
                </a:solidFill>
                <a:latin typeface="Meiryo"/>
                <a:cs typeface="Meiryo"/>
              </a:rPr>
              <a:t>析</a:t>
            </a:r>
            <a:endParaRPr sz="1450">
              <a:latin typeface="Meiryo"/>
              <a:cs typeface="Meiryo"/>
            </a:endParaRPr>
          </a:p>
          <a:p>
            <a:pPr>
              <a:lnSpc>
                <a:spcPts val="1100"/>
              </a:lnSpc>
              <a:spcBef>
                <a:spcPts val="24"/>
              </a:spcBef>
            </a:pPr>
            <a:endParaRPr sz="11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一、音傳損耗計算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為適切描述台灣海峽內水文環境之四季</a:t>
            </a:r>
            <a:endParaRPr sz="1100">
              <a:latin typeface="細明體"/>
              <a:cs typeface="細明體"/>
            </a:endParaRPr>
          </a:p>
          <a:p>
            <a:pPr marL="12700" marR="12700" algn="just">
              <a:lnSpc>
                <a:spcPct val="139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變化以及空間分佈情形，本文採用General-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ize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 </a:t>
            </a:r>
            <a:r>
              <a:rPr sz="1100" spc="-18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Digita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</a:t>
            </a:r>
            <a:r>
              <a:rPr sz="1100" spc="-18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Environmenta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</a:t>
            </a:r>
            <a:r>
              <a:rPr sz="1100" spc="-18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Mode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4,5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60" dirty="0" smtClean="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sz="1100" spc="6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 </a:t>
            </a:r>
            <a:r>
              <a:rPr sz="1100" spc="-27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0" dirty="0" smtClean="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sz="1100" spc="6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0)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水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文資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料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庫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來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做為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音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傳損</a:t>
            </a:r>
            <a:r>
              <a:rPr sz="1100" spc="105" dirty="0" smtClean="0">
                <a:solidFill>
                  <a:srgbClr val="231F20"/>
                </a:solidFill>
                <a:latin typeface="細明體"/>
                <a:cs typeface="細明體"/>
              </a:rPr>
              <a:t>耗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計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70" dirty="0" smtClean="0">
                <a:solidFill>
                  <a:srgbClr val="231F20"/>
                </a:solidFill>
                <a:latin typeface="細明體"/>
                <a:cs typeface="細明體"/>
              </a:rPr>
              <a:t>算之輸入，</a:t>
            </a:r>
            <a:r>
              <a:rPr sz="1100" spc="125" dirty="0" smtClean="0">
                <a:solidFill>
                  <a:srgbClr val="231F20"/>
                </a:solidFill>
                <a:latin typeface="細明體"/>
                <a:cs typeface="細明體"/>
              </a:rPr>
              <a:t>GDEM</a:t>
            </a:r>
            <a:r>
              <a:rPr sz="1100" spc="170" dirty="0" smtClean="0">
                <a:solidFill>
                  <a:srgbClr val="231F20"/>
                </a:solidFill>
                <a:latin typeface="細明體"/>
                <a:cs typeface="細明體"/>
              </a:rPr>
              <a:t>水文資料庫由美國</a:t>
            </a:r>
            <a:r>
              <a:rPr sz="1100" spc="125" dirty="0" smtClean="0">
                <a:solidFill>
                  <a:srgbClr val="231F20"/>
                </a:solidFill>
                <a:latin typeface="細明體"/>
                <a:cs typeface="細明體"/>
              </a:rPr>
              <a:t>Nava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Oceanographic</a:t>
            </a:r>
            <a:r>
              <a:rPr sz="1100" spc="9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Office建置，於台灣附近海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 域之格點密度為0.25</a:t>
            </a:r>
            <a:r>
              <a:rPr sz="1100" spc="635" dirty="0" smtClean="0">
                <a:solidFill>
                  <a:srgbClr val="231F20"/>
                </a:solidFill>
                <a:latin typeface="細明體"/>
                <a:cs typeface="細明體"/>
              </a:rPr>
              <a:t>°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。在地形方面，使用 國科會海科中心之地形資料庫，資料格點間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距約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500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公尺；在底質方面則結合海軍大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氣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海洋局之表層沉積物資料庫及Hamilton經驗 公式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6,7,8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，提供聲學模式所需之底質參數。</a:t>
            </a:r>
            <a:endParaRPr sz="1100">
              <a:latin typeface="細明體"/>
              <a:cs typeface="細明體"/>
            </a:endParaRPr>
          </a:p>
          <a:p>
            <a:pPr marL="12700" marR="13335" indent="302260">
              <a:lnSpc>
                <a:spcPct val="139000"/>
              </a:lnSpc>
            </a:pPr>
            <a:r>
              <a:rPr sz="1100" spc="140" dirty="0" smtClean="0">
                <a:solidFill>
                  <a:srgbClr val="231F20"/>
                </a:solidFill>
                <a:latin typeface="細明體"/>
                <a:cs typeface="細明體"/>
              </a:rPr>
              <a:t>本研究以聲學模式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sz="1100" spc="150" dirty="0" smtClean="0">
                <a:solidFill>
                  <a:srgbClr val="231F20"/>
                </a:solidFill>
                <a:latin typeface="細明體"/>
                <a:cs typeface="細明體"/>
              </a:rPr>
              <a:t>模擬計算台灣海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峽 內高頻及低頻音傳損耗。模擬計算中，在空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8187" y="7591092"/>
            <a:ext cx="6145530" cy="1231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0355" marR="12700" indent="-288290">
              <a:lnSpc>
                <a:spcPct val="1176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-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850" spc="-55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on,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n,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9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“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-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ee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ze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nv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＂</a:t>
            </a:r>
            <a:r>
              <a:rPr sz="850" spc="-2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ophy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95,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1990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7167~7183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  <a:p>
            <a:pPr marL="12700" marR="12700">
              <a:lnSpc>
                <a:spcPct val="1176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“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esc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GD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v3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＂</a:t>
            </a:r>
            <a:r>
              <a:rPr sz="850" spc="-2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cea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nog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ﬁ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28,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2003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ilt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“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Soun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t,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＂</a:t>
            </a:r>
            <a:r>
              <a:rPr sz="850" spc="-2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6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6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78,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1985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pp.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1348~1355.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ilt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“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Soun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ﬂoo</a:t>
            </a:r>
            <a:r>
              <a:rPr sz="850" spc="-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＂</a:t>
            </a:r>
            <a:r>
              <a:rPr sz="850" spc="-2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6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6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59,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1976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pp.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528~535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Hamilton,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E.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L.,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“</a:t>
            </a:r>
            <a:r>
              <a:rPr sz="850" spc="-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ariation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density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porosity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depth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deep-sea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sediments,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＂</a:t>
            </a:r>
            <a:r>
              <a:rPr sz="850" spc="-125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J.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Sediment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Petrolog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46,</a:t>
            </a:r>
            <a:r>
              <a:rPr sz="85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(1976),</a:t>
            </a:r>
            <a:endParaRPr sz="85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  <a:spcBef>
                <a:spcPts val="180"/>
              </a:spcBef>
            </a:pP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280~300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cea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6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k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ess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1994)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0887" y="7576832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7377810"/>
          </a:xfrm>
          <a:custGeom>
            <a:avLst/>
            <a:gdLst/>
            <a:ahLst/>
            <a:cxnLst/>
            <a:rect l="l" t="t" r="r" b="b"/>
            <a:pathLst>
              <a:path h="7377810">
                <a:moveTo>
                  <a:pt x="0" y="0"/>
                </a:moveTo>
                <a:lnTo>
                  <a:pt x="0" y="737781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300" y="9384915"/>
            <a:ext cx="2514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636" y="9377322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300" y="817322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1393" y="1599772"/>
            <a:ext cx="2807205" cy="2324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6404" y="1517395"/>
            <a:ext cx="2977197" cy="2739605"/>
          </a:xfrm>
          <a:custGeom>
            <a:avLst/>
            <a:gdLst/>
            <a:ahLst/>
            <a:cxnLst/>
            <a:rect l="l" t="t" r="r" b="b"/>
            <a:pathLst>
              <a:path w="2977197" h="2739605">
                <a:moveTo>
                  <a:pt x="0" y="0"/>
                </a:moveTo>
                <a:lnTo>
                  <a:pt x="0" y="2739605"/>
                </a:lnTo>
                <a:lnTo>
                  <a:pt x="2977197" y="2739605"/>
                </a:lnTo>
                <a:lnTo>
                  <a:pt x="2977197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0644" y="3995727"/>
            <a:ext cx="2905125" cy="4901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00405">
              <a:lnSpc>
                <a:spcPct val="100000"/>
              </a:lnSpc>
              <a:tabLst>
                <a:tab pos="1176655" algn="l"/>
              </a:tabLst>
            </a:pPr>
            <a:r>
              <a:rPr sz="1150" spc="90" dirty="0" smtClean="0">
                <a:solidFill>
                  <a:srgbClr val="231F20"/>
                </a:solidFill>
                <a:latin typeface="細明體"/>
                <a:cs typeface="細明體"/>
              </a:rPr>
              <a:t>圖二	模擬計算點位圖</a:t>
            </a:r>
            <a:endParaRPr sz="1150">
              <a:latin typeface="細明體"/>
              <a:cs typeface="細明體"/>
            </a:endParaRPr>
          </a:p>
          <a:p>
            <a:pPr marL="12700" marR="12700" algn="just">
              <a:lnSpc>
                <a:spcPct val="139000"/>
              </a:lnSpc>
              <a:spcBef>
                <a:spcPts val="405"/>
              </a:spcBef>
            </a:pP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間上將台灣海峽海域切分為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20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公里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X20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公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里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之格點進行計算，點位(如圖二所示)；在時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間上以春夏秋冬四季做為模擬時段，採用的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分別為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GDE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 </a:t>
            </a:r>
            <a:r>
              <a:rPr sz="1100" spc="-27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V3.0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資料庫中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月、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月、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10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以及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月之水文資料。模擬時設定聲納裝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備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於格點上，深度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公尺，以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10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度間隔計算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其 周邊各方位之音傳損耗，並以偵測目標深度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20公尺分析比較其差異。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二、音傳損耗之時空分佈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這一節將討論台灣海峽內音傳損耗隨空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間以及四季之變化狀況，低頻與高頻之模擬 結果分別展示於圖三及圖四中。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314960">
              <a:lnSpc>
                <a:spcPct val="100000"/>
              </a:lnSpc>
            </a:pPr>
            <a:r>
              <a:rPr sz="1100" spc="1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(一)低頻音傳損耗</a:t>
            </a:r>
            <a:endParaRPr sz="1100">
              <a:latin typeface="微軟正黑體"/>
              <a:cs typeface="微軟正黑體"/>
            </a:endParaRPr>
          </a:p>
          <a:p>
            <a:pPr marL="12700" marR="13970" indent="302260" algn="just">
              <a:lnSpc>
                <a:spcPct val="139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圖三中(a)至(d)圖分別為春夏秋冬四季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之計算結果。首先由四張圖的相似處來分析 音傳損耗之空間分佈情形，比較後發現音傳 損耗分佈與水深有高度相關性，此空間分佈 是地形及底質特性之綜合作用，雖然台灣海 峽絕大部分屬於淺水區，但在水深相對較淺 區域，聲波與底床之作用頻繁，若為砂質底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8972" y="1425666"/>
            <a:ext cx="2905125" cy="747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質，聲波不容易穿透進入底床內且有較小的 碰撞損失，因此絕大部分的能量都保持在極 淺的水層中；而在水深相對較深區域，雖然 一樣是砂質底床但聲波能量又有往下折射之 趨勢，因此傳播損耗明顯較大。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除地形與底質之影響外，透過比較計算 結果可以發現水文環境之作用。由四季之計 算結果可發現水深較深區域有較高的音傳損 耗，其中以夏季最高、冬季最小，此差異主 要來自於底質與水文環境之共同作用，比較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圖一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(b)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之表層沉積物種類分佈與音傳損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耗 計算結果，可發現水深較深區域內當沉積物 主要為泥質時，聲波容易穿透且能量損耗率 較高，因此造成較大的傳播損耗。另一方面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，冬季由於海表面水溫低加上東北季風之影 響，使得表面聲管厚度明顯，有較多的聲能 聚集在其中傳播而減少與底床之作用；相反 地，表面聲管厚度在夏季通常較小甚至是不 存在，則聲音能量大多往底床折射，與底床 之作用增加，若又因主要沉積物為泥質時，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聲波能量損失明顯。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314960">
              <a:lnSpc>
                <a:spcPct val="100000"/>
              </a:lnSpc>
            </a:pPr>
            <a:r>
              <a:rPr sz="1100" spc="1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(二)高頻音傳損耗</a:t>
            </a:r>
            <a:endParaRPr sz="1100">
              <a:latin typeface="微軟正黑體"/>
              <a:cs typeface="微軟正黑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由低頻音傳損耗之分析我們觀察到其時 空變化特性，同時也發現冬季與夏季之音傳 情形有最大的差異，春秋兩季次之，因此在 高頻音傳損耗的計算上將以冬夏兩季為主， 分析其與低頻音傳之差異，除此之外，為考 量實際偵測操作方式，在高頻計算時設定聲 納拍發之垂直向波束寬度較小，與低頻計算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中的大角度設定不同。圖四(a)與(b)分別是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夏季與冬季之計算結果，首先由於高頻聲波 能量容易衰減，因此可觀察到整體音傳損耗</a:t>
            </a:r>
            <a:endParaRPr sz="1100">
              <a:latin typeface="細明體"/>
              <a:cs typeface="細明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10503" y="9384930"/>
            <a:ext cx="20224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3178" y="821101"/>
            <a:ext cx="250952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FFFFFF"/>
                </a:solidFill>
                <a:latin typeface="Meiryo"/>
                <a:cs typeface="Meiryo"/>
              </a:rPr>
              <a:t>台灣海峽偵測效能評估及變動性研</a:t>
            </a:r>
            <a:r>
              <a:rPr sz="1050" spc="14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6247" y="1658304"/>
            <a:ext cx="5903991" cy="4794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99998" y="1511998"/>
          <a:ext cx="6109207" cy="7372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6280"/>
                <a:gridCol w="3052927"/>
              </a:tblGrid>
              <a:tr h="5532120">
                <a:tc gridSpan="2">
                  <a:txBody>
                    <a:bodyPr/>
                    <a:lstStyle/>
                    <a:p>
                      <a:pPr marL="673100" marR="168275" indent="-504190">
                        <a:lnSpc>
                          <a:spcPct val="101400"/>
                        </a:lnSpc>
                        <a:tabLst>
                          <a:tab pos="648335" algn="l"/>
                        </a:tabLst>
                      </a:pP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三	</a:t>
                      </a: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低頻音傳損耗計算結果。(a)(b)(c)(d)四圖分別呈現春夏秋冬四季之音傳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損 耗分佈情形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4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較低頻聲波大，尤其以夏季最為明顯；其次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例介紹可發現聲波在台灣海峽內傳播確實與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，由圖四可發現高頻音傳損耗在冬季時空間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時間和空間具有高度相關性，後續分析將利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分佈較均勻，受地形及底質之影響較小，而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用此音傳損耗變化來計算分析海峽內之偵測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夏季之空間差異性則顯著提高，在泥底區域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效能。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marR="179070">
                        <a:lnSpc>
                          <a:spcPct val="139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之音傳損耗可達90dB以上。如上所述，在此 算例中，設定主動聲納拍發之波束較集中，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450" spc="50" dirty="0" smtClean="0">
                          <a:solidFill>
                            <a:srgbClr val="7670B3"/>
                          </a:solidFill>
                          <a:latin typeface="Meiryo"/>
                          <a:cs typeface="Meiryo"/>
                        </a:rPr>
                        <a:t>參、環境噪音及混響分</a:t>
                      </a:r>
                      <a:r>
                        <a:rPr sz="1450" spc="0" dirty="0" smtClean="0">
                          <a:solidFill>
                            <a:srgbClr val="7670B3"/>
                          </a:solidFill>
                          <a:latin typeface="Meiryo"/>
                          <a:cs typeface="Meiryo"/>
                        </a:rPr>
                        <a:t>析</a:t>
                      </a:r>
                      <a:endParaRPr sz="1450">
                        <a:latin typeface="Meiryo"/>
                        <a:cs typeface="Meiryo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聲波傳播與表面聲管厚度的相依性提高，因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一、環境噪音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197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此形成了冬夏兩季的明顯差異。由本節之算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在環境噪音方面，本研究採用實驗量測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000" y="1615136"/>
            <a:ext cx="5904000" cy="2429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8004" y="4518455"/>
            <a:ext cx="5903978" cy="242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300" y="9384915"/>
            <a:ext cx="2514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5636" y="9377322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300" y="817322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865" y="8517066"/>
            <a:ext cx="6145530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45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瑞昌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吳誌豪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〈 </a:t>
            </a:r>
            <a:r>
              <a:rPr sz="850" spc="45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洋環境噪音資料庫之規劃與建構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〉，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第十一屆水下技術研討會暨國科會成果發表會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2009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endParaRPr sz="850">
              <a:latin typeface="微軟正黑體"/>
              <a:cs typeface="微軟正黑體"/>
            </a:endParaRPr>
          </a:p>
          <a:p>
            <a:pPr marL="354330">
              <a:lnSpc>
                <a:spcPct val="100000"/>
              </a:lnSpc>
              <a:spcBef>
                <a:spcPts val="180"/>
              </a:spcBef>
            </a:pP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頁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229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269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  <a:p>
            <a:pPr marL="12700">
              <a:lnSpc>
                <a:spcPts val="1000"/>
              </a:lnSpc>
            </a:pPr>
            <a:r>
              <a:rPr sz="850" spc="5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8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5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瑞昌</a:t>
            </a:r>
            <a:r>
              <a:rPr sz="850" spc="55" dirty="0" smtClean="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sz="850" spc="5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王健任</a:t>
            </a:r>
            <a:r>
              <a:rPr sz="850" spc="55" dirty="0" smtClean="0">
                <a:solidFill>
                  <a:srgbClr val="231F20"/>
                </a:solidFill>
                <a:latin typeface="標楷體"/>
                <a:cs typeface="標楷體"/>
              </a:rPr>
              <a:t>，〈</a:t>
            </a:r>
            <a:r>
              <a:rPr sz="850" spc="5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臺灣東北與西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南   </a:t>
            </a:r>
            <a:r>
              <a:rPr sz="850" spc="8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5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域環境噪音比較分</a:t>
            </a:r>
            <a:r>
              <a:rPr sz="8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析</a:t>
            </a:r>
            <a:r>
              <a:rPr sz="850" spc="55" dirty="0" smtClean="0">
                <a:solidFill>
                  <a:srgbClr val="231F20"/>
                </a:solidFill>
                <a:latin typeface="標楷體"/>
                <a:cs typeface="標楷體"/>
              </a:rPr>
              <a:t>〉，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5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第十一屆水下技術研討會暨國科會成果發表</a:t>
            </a:r>
            <a:r>
              <a:rPr sz="850" spc="5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會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endParaRPr sz="850">
              <a:latin typeface="標楷體"/>
              <a:cs typeface="標楷體"/>
            </a:endParaRPr>
          </a:p>
          <a:p>
            <a:pPr marL="354330">
              <a:lnSpc>
                <a:spcPts val="1000"/>
              </a:lnSpc>
            </a:pP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2009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頁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223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228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8563" y="8480005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99998" y="1502994"/>
          <a:ext cx="6109207" cy="6918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009"/>
                <a:gridCol w="3058198"/>
              </a:tblGrid>
              <a:tr h="2925000">
                <a:tc gridSpan="2"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tabLst>
                          <a:tab pos="904240" algn="l"/>
                        </a:tabLst>
                      </a:pPr>
                      <a:r>
                        <a:rPr sz="115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圖四	高頻音傳損耗計算結果。(a)(b)分別為夏冬二季之音傳損耗分佈情形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4">
                      <a:solidFill>
                        <a:srgbClr val="050100"/>
                      </a:solidFill>
                      <a:prstDash val="solid"/>
                    </a:lnL>
                    <a:lnR w="10794">
                      <a:solidFill>
                        <a:srgbClr val="050100"/>
                      </a:solidFill>
                      <a:prstDash val="solid"/>
                    </a:lnR>
                    <a:lnT w="10794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58198">
                <a:tc gridSpan="2">
                  <a:txBody>
                    <a:bodyPr/>
                    <a:lstStyle/>
                    <a:p>
                      <a:pPr marL="671195" marR="173355" indent="-504190">
                        <a:lnSpc>
                          <a:spcPct val="101400"/>
                        </a:lnSpc>
                        <a:tabLst>
                          <a:tab pos="647065" algn="l"/>
                        </a:tabLst>
                      </a:pP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五	</a:t>
                      </a: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混響強度計算結果。(a)圖為假設主動聲納訊號為較大長度之計算結果，(b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 圖為聲納訊號為較小長度之計算結果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4">
                      <a:solidFill>
                        <a:srgbClr val="050100"/>
                      </a:solidFill>
                      <a:prstDash val="solid"/>
                    </a:lnL>
                    <a:lnR w="10794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4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所得之平均噪音</a:t>
                      </a:r>
                      <a:r>
                        <a:rPr sz="1100" spc="5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值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10,11</a:t>
                      </a:r>
                      <a:r>
                        <a:rPr sz="1100" spc="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來進行偵測效能之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分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4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夏兩季明顯高於秋冬兩季，存在有顯著的季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4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析，由量測得之平均噪音值可發現高頻環境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節性差異。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噪音隨時間上的變化不明顯，其差異均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低頻(被動)聲納效能分析將以被動聲納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在1dB以內；而低頻環境噪音強度在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春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方程式進行，其中與環境相關的參數為音傳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0503" y="9384930"/>
            <a:ext cx="20224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3178" y="821101"/>
            <a:ext cx="250952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FFFFFF"/>
                </a:solidFill>
                <a:latin typeface="Meiryo"/>
                <a:cs typeface="Meiryo"/>
              </a:rPr>
              <a:t>台灣海峽偵測效能評估及變動性研</a:t>
            </a:r>
            <a:r>
              <a:rPr sz="1050" spc="14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643" y="8754278"/>
            <a:ext cx="3956050" cy="142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9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-6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ng,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ondon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SP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1996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3350" y="8717216"/>
            <a:ext cx="6119990" cy="0"/>
          </a:xfrm>
          <a:custGeom>
            <a:avLst/>
            <a:gdLst/>
            <a:ahLst/>
            <a:cxnLst/>
            <a:rect l="l" t="t" r="r" b="b"/>
            <a:pathLst>
              <a:path w="6119990">
                <a:moveTo>
                  <a:pt x="0" y="0"/>
                </a:moveTo>
                <a:lnTo>
                  <a:pt x="6119990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8000" y="1602003"/>
            <a:ext cx="5904000" cy="2105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8" y="1511998"/>
          <a:ext cx="6109207" cy="715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6280"/>
                <a:gridCol w="3052927"/>
              </a:tblGrid>
              <a:tr h="2707195">
                <a:tc gridSpan="2">
                  <a:txBody>
                    <a:bodyPr/>
                    <a:lstStyle/>
                    <a:p>
                      <a:pPr marL="682625" marR="162560" indent="-504190">
                        <a:lnSpc>
                          <a:spcPct val="101400"/>
                        </a:lnSpc>
                        <a:tabLst>
                          <a:tab pos="657860" algn="l"/>
                        </a:tabLst>
                      </a:pP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六	</a:t>
                      </a: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偵測效能預估示意圖。(a)圖為計算被動聲納偵測效能之範例圖，(b)圖為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計 算主動聲納偵測效能之範例圖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4">
                      <a:solidFill>
                        <a:srgbClr val="050100"/>
                      </a:solidFill>
                      <a:prstDash val="solid"/>
                    </a:lnL>
                    <a:lnR w="10794">
                      <a:solidFill>
                        <a:srgbClr val="050100"/>
                      </a:solidFill>
                      <a:prstDash val="solid"/>
                    </a:lnR>
                    <a:lnT w="10794">
                      <a:solidFill>
                        <a:srgbClr val="050100"/>
                      </a:solidFill>
                      <a:prstDash val="solid"/>
                    </a:lnT>
                    <a:lnB w="10794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2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損耗(TL)和環境噪音(NL)兩項，而高頻(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主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4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動聲納偵測效能部分，本研究以被動聲納方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4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動)聲納效能分析尚需考量混響強度(RL)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程式進行預估，被動聲納方程式如下：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7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以下將介紹台灣海峽之混響強度計算與結果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SL-TL-(NL-DI)=RD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41676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二、混響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若以聲納效能指數(Figur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sz="1100" spc="2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f</a:t>
                      </a:r>
                      <a:r>
                        <a:rPr sz="1100" spc="2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Merit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,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24413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混響強度之計算採用朗伯特法則(La</a:t>
                      </a:r>
                      <a:r>
                        <a:rPr sz="1100" spc="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FOM)改寫，則可得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bert’s</a:t>
                      </a:r>
                      <a:r>
                        <a:rPr sz="1100" spc="24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Law)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12</a:t>
                      </a: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，考量底質種類、聲波頻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FOM=SL-(NL-DI)-RD，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、脈波長度等參數以經驗公式針對底床混響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而信</a:t>
                      </a: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餘額(S</a:t>
                      </a: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gna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sz="1100" spc="2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Exc</a:t>
                      </a: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ss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,</a:t>
                      </a:r>
                      <a:r>
                        <a:rPr sz="1100" spc="2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1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SE)則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可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進行預估，預估結果如圖五所示，可發現計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寫為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算結果確實反映底質種類的差異，在砂底區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SE=</a:t>
                      </a:r>
                      <a:r>
                        <a:rPr sz="1100" spc="4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SL-TL-(NL-DI)-RD=FOM-TL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域出現較強的混響訊號，而在泥底區域則觀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由上述方程式即可獲得信號餘額，並進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察到較弱的混響訊號。圖五(a)為假設主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動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一步以信號餘額計算偵測機率。圖六(a)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為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聲納訊號為較大長度之計算結果，(b)則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為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計算被動聲納偵測效能之範例圖，由圖中可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訊號長度為較小長度之計算結果，可發現改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見TL曲線(黑色實線)隨距離振盪遞增，而由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變主動拍發之訊號長度可預期改善混響訊號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NL計算得之FOM為定值(藍色虛線)，根據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對主動聲納偵測的干擾。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號餘額之定義，在TL小於FOM之範圍內，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461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450" spc="50" dirty="0" smtClean="0">
                          <a:solidFill>
                            <a:srgbClr val="7670B3"/>
                          </a:solidFill>
                          <a:latin typeface="Meiryo"/>
                          <a:cs typeface="Meiryo"/>
                        </a:rPr>
                        <a:t>肆、偵測效能分</a:t>
                      </a:r>
                      <a:r>
                        <a:rPr sz="1450" spc="0" dirty="0" smtClean="0">
                          <a:solidFill>
                            <a:srgbClr val="7670B3"/>
                          </a:solidFill>
                          <a:latin typeface="Meiryo"/>
                          <a:cs typeface="Meiryo"/>
                        </a:rPr>
                        <a:t>析</a:t>
                      </a:r>
                      <a:endParaRPr sz="1450">
                        <a:latin typeface="Meiryo"/>
                        <a:cs typeface="Meiryo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 indent="-302895">
                        <a:lnSpc>
                          <a:spcPct val="139000"/>
                        </a:lnSpc>
                      </a:pPr>
                      <a:r>
                        <a:rPr sz="1100" spc="-7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號餘額大於0，其他範圍之信號餘額則小於0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 </a:t>
                      </a:r>
                      <a:r>
                        <a:rPr sz="1100" spc="8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在主動聲納偵測效能方面，其預估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過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本節將整合音傳損耗、環境噪音以及混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程較被動聲納複雜，除NL的影響之外，尚需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05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響強度之預估結果進行偵測效能分析。在被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考量RL之遮蔽作用，因此本研究採用回音位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00" y="9384918"/>
            <a:ext cx="2514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636" y="9377326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0670" y="3537004"/>
            <a:ext cx="5903990" cy="476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02677" y="1511998"/>
          <a:ext cx="6109195" cy="7374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330"/>
                <a:gridCol w="3060865"/>
              </a:tblGrid>
              <a:tr h="1874405">
                <a:tc>
                  <a:txBody>
                    <a:bodyPr/>
                    <a:lstStyle/>
                    <a:p>
                      <a:pPr marR="173355" algn="just">
                        <a:lnSpc>
                          <a:spcPct val="139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準(Echo</a:t>
                      </a:r>
                      <a:r>
                        <a:rPr sz="1100" spc="7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Level,</a:t>
                      </a:r>
                      <a:r>
                        <a:rPr sz="1100" spc="7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EL)、噪音遮蔽位準(Noise </a:t>
                      </a: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Maskin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g</a:t>
                      </a:r>
                      <a:r>
                        <a:rPr sz="1100" spc="2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Level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,</a:t>
                      </a:r>
                      <a:r>
                        <a:rPr sz="1100" spc="2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NML)和混響遮蔽位準(R</a:t>
                      </a:r>
                      <a:r>
                        <a:rPr sz="1100" spc="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 verberation</a:t>
                      </a:r>
                      <a:r>
                        <a:rPr sz="1100" spc="2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Masking</a:t>
                      </a:r>
                      <a:r>
                        <a:rPr sz="1100" spc="2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Level,</a:t>
                      </a:r>
                      <a:r>
                        <a:rPr sz="1100" spc="2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RML)三個參 數交互比對以計算主動聲納偵測效能，三個 參數之定義如下：</a:t>
                      </a:r>
                      <a:endParaRPr sz="1100">
                        <a:latin typeface="細明體"/>
                        <a:cs typeface="細明體"/>
                      </a:endParaRPr>
                    </a:p>
                    <a:p>
                      <a:pPr marL="294005" marR="1842135" algn="just">
                        <a:lnSpc>
                          <a:spcPct val="139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EL=SL-2TL+TS NML=NL-DI+RD RML=RL+RD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0" indent="302260">
                        <a:lnSpc>
                          <a:spcPct val="139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透過三個參數之比較同樣可獲得信號餘 額，當NML大於RML時，信號餘額之定義為</a:t>
                      </a:r>
                      <a:endParaRPr sz="1100">
                        <a:latin typeface="細明體"/>
                        <a:cs typeface="細明體"/>
                      </a:endParaRPr>
                    </a:p>
                    <a:p>
                      <a:pPr>
                        <a:lnSpc>
                          <a:spcPts val="500"/>
                        </a:lnSpc>
                        <a:spcBef>
                          <a:spcPts val="14"/>
                        </a:spcBef>
                      </a:pPr>
                      <a:endParaRPr sz="500"/>
                    </a:p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SE=EL-NML</a:t>
                      </a:r>
                      <a:endParaRPr sz="1100">
                        <a:latin typeface="細明體"/>
                        <a:cs typeface="細明體"/>
                      </a:endParaRPr>
                    </a:p>
                    <a:p>
                      <a:pPr marL="177165" marR="635" indent="302260">
                        <a:lnSpc>
                          <a:spcPct val="139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反之，若RML較大，則信號餘額之定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義 為</a:t>
                      </a:r>
                      <a:endParaRPr sz="1100">
                        <a:latin typeface="細明體"/>
                        <a:cs typeface="細明體"/>
                      </a:endParaRPr>
                    </a:p>
                    <a:p>
                      <a:pPr>
                        <a:lnSpc>
                          <a:spcPts val="500"/>
                        </a:lnSpc>
                        <a:spcBef>
                          <a:spcPts val="14"/>
                        </a:spcBef>
                      </a:pPr>
                      <a:endParaRPr sz="500"/>
                    </a:p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SE=EL-RML</a:t>
                      </a:r>
                      <a:endParaRPr sz="1100">
                        <a:latin typeface="細明體"/>
                        <a:cs typeface="細明體"/>
                      </a:endParaRPr>
                    </a:p>
                    <a:p>
                      <a:pPr marL="177165" marR="635" indent="302260">
                        <a:lnSpc>
                          <a:spcPct val="139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圖六(b)</a:t>
                      </a:r>
                      <a:r>
                        <a:rPr sz="1100" spc="9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為計算主動聲納偵測效能之範 例圖，在此範例中各距離之RML均大於NML，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</a:tr>
              <a:tr h="5500192">
                <a:tc gridSpan="2">
                  <a:txBody>
                    <a:bodyPr/>
                    <a:lstStyle/>
                    <a:p>
                      <a:pPr marL="671195" marR="173355" indent="-504190">
                        <a:lnSpc>
                          <a:spcPct val="101400"/>
                        </a:lnSpc>
                        <a:tabLst>
                          <a:tab pos="647065" algn="l"/>
                        </a:tabLst>
                      </a:pP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七	</a:t>
                      </a: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被動聲納偵測機率分佈圖。(a)至(d)圖分別為春夏秋冬四季之偵測機率計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算 結果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0503" y="9384934"/>
            <a:ext cx="20224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3178" y="821104"/>
            <a:ext cx="250952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FFFFFF"/>
                </a:solidFill>
                <a:latin typeface="Meiryo"/>
                <a:cs typeface="Meiryo"/>
              </a:rPr>
              <a:t>台灣海峽偵測效能評估及變動性研</a:t>
            </a:r>
            <a:r>
              <a:rPr sz="1050" spc="14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761" y="1655999"/>
            <a:ext cx="5903976" cy="48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8187" y="8750859"/>
            <a:ext cx="4222750" cy="142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13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k,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Sound,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k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1993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0887" y="8713799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8735" y="1511998"/>
          <a:ext cx="6109207" cy="7143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7542"/>
                <a:gridCol w="3061665"/>
              </a:tblGrid>
              <a:tr h="5761202">
                <a:tc gridSpan="2">
                  <a:txBody>
                    <a:bodyPr/>
                    <a:lstStyle/>
                    <a:p>
                      <a:pPr marL="671195" marR="170815" indent="-504190" algn="just">
                        <a:lnSpc>
                          <a:spcPct val="101400"/>
                        </a:lnSpc>
                      </a:pP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八 </a:t>
                      </a:r>
                      <a:r>
                        <a:rPr sz="1150" spc="11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5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主動聲納偵測機率分佈圖。(a)與(b)圖為夏季時較長脈波長度及較短脈波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長 度之偵測機率分佈情形，(c)與(d)圖則為冬季時較長脈波長度及較短脈波長 度之計算結果</a:t>
                      </a:r>
                      <a:endParaRPr sz="115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因此信號餘額由EL(黑色實線)與RML(紅色實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一、偵測機率分佈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2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線)比較計算而得，在EL大於RML之範圍內信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透過上述計算方式，本研究可獲得台灣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號餘額大於0，其餘部分之信號餘額則小於0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海峽內主被動聲納之預估信號餘額，根據基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，在此圖中可觀察到信號餘額大小隨距離有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本偵測理論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13</a:t>
                      </a: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，信號餘額與偵測機率之關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振盪現象，代表偵測機率也將隨距離而起伏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可以常態分佈之累積機率表示，在信號餘額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05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變化。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為0時，偵測機率為50％，信號餘額為30d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B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2508</Words>
  <Application>Microsoft Office PowerPoint</Application>
  <PresentationFormat>自訂</PresentationFormat>
  <Paragraphs>340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BatangChe</vt:lpstr>
      <vt:lpstr>Meiryo</vt:lpstr>
      <vt:lpstr>細明體</vt:lpstr>
      <vt:lpstr>微軟正黑體</vt:lpstr>
      <vt:lpstr>標楷體</vt:lpstr>
      <vt:lpstr>Arial</vt:lpstr>
      <vt:lpstr>Calibri</vt:lpstr>
      <vt:lpstr>Times New Roman</vt:lpstr>
      <vt:lpstr>Office Theme</vt:lpstr>
      <vt:lpstr>台灣海峽偵測效能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台灣海峽偵測效能</dc:title>
  <cp:lastModifiedBy>aabb</cp:lastModifiedBy>
  <cp:revision>1</cp:revision>
  <dcterms:created xsi:type="dcterms:W3CDTF">2013-09-06T10:06:55Z</dcterms:created>
  <dcterms:modified xsi:type="dcterms:W3CDTF">2013-09-06T02:09:18Z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2012-01-05T00:00:00Z</vt:filetime>
  </property>
  <property fmtid="{D5CDD505-2E9C-101B-9397-08002B2CF9AE}" pid="3" name="LastSaved">
    <vt:filetime>2013-09-06T00:00:00Z</vt:filetime>
  </property>
</Properties>
</file>