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912100" cy="10452100"/>
  <p:notesSz cx="7912100" cy="104521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271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4026" y="3240151"/>
            <a:ext cx="6732301" cy="21949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88053" y="5853176"/>
            <a:ext cx="5544248" cy="26130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9/6/2013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919999" cy="1187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961676" y="1511998"/>
            <a:ext cx="0" cy="1691995"/>
          </a:xfrm>
          <a:custGeom>
            <a:avLst/>
            <a:gdLst/>
            <a:ahLst/>
            <a:cxnLst/>
            <a:rect l="l" t="t" r="r" b="b"/>
            <a:pathLst>
              <a:path h="1691995">
                <a:moveTo>
                  <a:pt x="0" y="0"/>
                </a:moveTo>
                <a:lnTo>
                  <a:pt x="0" y="1691995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961676" y="7199998"/>
            <a:ext cx="0" cy="1457998"/>
          </a:xfrm>
          <a:custGeom>
            <a:avLst/>
            <a:gdLst/>
            <a:ahLst/>
            <a:cxnLst/>
            <a:rect l="l" t="t" r="r" b="b"/>
            <a:pathLst>
              <a:path h="1457998">
                <a:moveTo>
                  <a:pt x="0" y="0"/>
                </a:moveTo>
                <a:lnTo>
                  <a:pt x="0" y="1457998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9/6/2013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6017" y="2403983"/>
            <a:ext cx="3445354" cy="689838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78982" y="2403983"/>
            <a:ext cx="3445354" cy="689838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9/6/2013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9/6/2013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9/6/2013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7919999" cy="11879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4016" y="851203"/>
            <a:ext cx="6132322" cy="6675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5431" y="3284456"/>
            <a:ext cx="5629491" cy="37558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92920" y="9720453"/>
            <a:ext cx="2534513" cy="5226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6017" y="9720453"/>
            <a:ext cx="1821681" cy="5226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9/6/2013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702655" y="9720453"/>
            <a:ext cx="1821681" cy="5226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nhc.noaa.gov/surge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ig5.xinhuanet.com/gate/big5/news.xinhuanet.com/mil/2009-06/04/content_11487825.htm" TargetMode="External"/><Relationship Id="rId2" Type="http://schemas.openxmlformats.org/officeDocument/2006/relationships/hyperlink" Target="http://blog.xuite.net/penghu.dialy/blog/12340604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hyperlink" Target="http://amsglossary.allenpres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nhc.noaa.gov/surge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taiwanpedia.culture.tw/web/index" TargetMode="Externa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os.princeton.edu/WWWPUBLIC/htdocs.pom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cwb.gov.tw/V7/knowledge/announce/PDF%EF%AC%81le/MMC.pdf" TargetMode="External"/><Relationship Id="rId4" Type="http://schemas.openxmlformats.org/officeDocument/2006/relationships/hyperlink" Target="http://polar.ncep.noaa.gov/waves/index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an.tudelft.nl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codar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roms.org/" TargetMode="External"/><Relationship Id="rId2" Type="http://schemas.openxmlformats.org/officeDocument/2006/relationships/hyperlink" Target="http://www.nhc.noaa.gov/surge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0871" y="9384931"/>
            <a:ext cx="2012314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783080" algn="l"/>
              </a:tabLst>
            </a:pPr>
            <a:r>
              <a:rPr sz="1575" spc="15" baseline="2645" dirty="0" smtClean="0">
                <a:solidFill>
                  <a:srgbClr val="231F20"/>
                </a:solidFill>
                <a:latin typeface="Meiryo"/>
                <a:cs typeface="Meiryo"/>
              </a:rPr>
              <a:t>中華民國一○一年二月一</a:t>
            </a:r>
            <a:r>
              <a:rPr sz="1575" spc="60" baseline="2645" dirty="0" smtClean="0">
                <a:solidFill>
                  <a:srgbClr val="231F20"/>
                </a:solidFill>
                <a:latin typeface="Meiryo"/>
                <a:cs typeface="Meiryo"/>
              </a:rPr>
              <a:t>日	</a:t>
            </a:r>
            <a:r>
              <a:rPr sz="1050" spc="-90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050" spc="-10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050" spc="20" dirty="0" smtClean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08" y="821101"/>
            <a:ext cx="7915275" cy="274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05885">
              <a:lnSpc>
                <a:spcPct val="100000"/>
              </a:lnSpc>
            </a:pPr>
            <a:r>
              <a:rPr sz="1050" spc="165" dirty="0" smtClean="0">
                <a:solidFill>
                  <a:srgbClr val="231F20"/>
                </a:solidFill>
                <a:latin typeface="Meiryo"/>
                <a:cs typeface="Meiryo"/>
              </a:rPr>
              <a:t>臺灣海峽南部湧浪</a:t>
            </a:r>
            <a:r>
              <a:rPr sz="1050" spc="155" dirty="0" smtClean="0">
                <a:solidFill>
                  <a:srgbClr val="231F20"/>
                </a:solidFill>
                <a:latin typeface="Meiryo"/>
                <a:cs typeface="Meiryo"/>
              </a:rPr>
              <a:t>(</a:t>
            </a:r>
            <a:r>
              <a:rPr sz="1050" spc="165" dirty="0" smtClean="0">
                <a:solidFill>
                  <a:srgbClr val="231F20"/>
                </a:solidFill>
                <a:latin typeface="Meiryo"/>
                <a:cs typeface="Meiryo"/>
              </a:rPr>
              <a:t>西南湧</a:t>
            </a:r>
            <a:r>
              <a:rPr sz="1050" spc="155" dirty="0" smtClean="0">
                <a:solidFill>
                  <a:srgbClr val="231F20"/>
                </a:solidFill>
                <a:latin typeface="Meiryo"/>
                <a:cs typeface="Meiryo"/>
              </a:rPr>
              <a:t>)</a:t>
            </a:r>
            <a:r>
              <a:rPr sz="1050" spc="165" dirty="0" smtClean="0">
                <a:solidFill>
                  <a:srgbClr val="231F20"/>
                </a:solidFill>
                <a:latin typeface="Meiryo"/>
                <a:cs typeface="Meiryo"/>
              </a:rPr>
              <a:t>之預警與精進作</a:t>
            </a:r>
            <a:r>
              <a:rPr sz="1050" spc="145" dirty="0" smtClean="0">
                <a:solidFill>
                  <a:srgbClr val="231F20"/>
                </a:solidFill>
                <a:latin typeface="Meiryo"/>
                <a:cs typeface="Meiryo"/>
              </a:rPr>
              <a:t>為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08" y="0"/>
            <a:ext cx="7914991" cy="3563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7035" y="1014284"/>
            <a:ext cx="4502625" cy="430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1214" y="1060634"/>
            <a:ext cx="1486236" cy="3448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300" spc="150" dirty="0" smtClean="0">
                <a:solidFill>
                  <a:srgbClr val="F05A88"/>
                </a:solidFill>
                <a:latin typeface="Meiryo"/>
                <a:cs typeface="Meiryo"/>
              </a:rPr>
              <a:t>臺灣海峽南部湧</a:t>
            </a:r>
            <a:r>
              <a:rPr sz="4300" spc="160" dirty="0" smtClean="0">
                <a:solidFill>
                  <a:srgbClr val="F05A88"/>
                </a:solidFill>
                <a:latin typeface="Meiryo"/>
                <a:cs typeface="Meiryo"/>
              </a:rPr>
              <a:t>浪</a:t>
            </a:r>
            <a:r>
              <a:rPr sz="4500" spc="412" baseline="7407" dirty="0" smtClean="0">
                <a:solidFill>
                  <a:srgbClr val="F05A88"/>
                </a:solidFill>
                <a:latin typeface="Meiryo"/>
                <a:cs typeface="Meiryo"/>
              </a:rPr>
              <a:t>(</a:t>
            </a:r>
            <a:r>
              <a:rPr sz="4500" spc="157" baseline="7407" dirty="0" smtClean="0">
                <a:solidFill>
                  <a:srgbClr val="F05A88"/>
                </a:solidFill>
                <a:latin typeface="Meiryo"/>
                <a:cs typeface="Meiryo"/>
              </a:rPr>
              <a:t>西南湧</a:t>
            </a:r>
            <a:r>
              <a:rPr sz="4500" spc="254" baseline="7407" dirty="0" smtClean="0">
                <a:solidFill>
                  <a:srgbClr val="F05A88"/>
                </a:solidFill>
                <a:latin typeface="Meiryo"/>
                <a:cs typeface="Meiryo"/>
              </a:rPr>
              <a:t>)</a:t>
            </a:r>
            <a:endParaRPr sz="4500" baseline="7407">
              <a:latin typeface="Meiryo"/>
              <a:cs typeface="Meiry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83970" y="1664913"/>
            <a:ext cx="4355850" cy="408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63787" y="1486204"/>
            <a:ext cx="4394200" cy="668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300" dirty="0" smtClean="0">
                <a:solidFill>
                  <a:srgbClr val="F05A88"/>
                </a:solidFill>
                <a:latin typeface="Meiryo"/>
                <a:cs typeface="Meiryo"/>
              </a:rPr>
              <a:t>之預警與精進作為</a:t>
            </a:r>
            <a:endParaRPr sz="4300">
              <a:latin typeface="Meiryo"/>
              <a:cs typeface="Meiry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72323" y="2616206"/>
            <a:ext cx="52882" cy="31999"/>
          </a:xfrm>
          <a:custGeom>
            <a:avLst/>
            <a:gdLst/>
            <a:ahLst/>
            <a:cxnLst/>
            <a:rect l="l" t="t" r="r" b="b"/>
            <a:pathLst>
              <a:path w="52882" h="31999">
                <a:moveTo>
                  <a:pt x="0" y="10928"/>
                </a:moveTo>
                <a:lnTo>
                  <a:pt x="11105" y="17526"/>
                </a:lnTo>
                <a:lnTo>
                  <a:pt x="21740" y="24549"/>
                </a:lnTo>
                <a:lnTo>
                  <a:pt x="31904" y="31999"/>
                </a:lnTo>
                <a:lnTo>
                  <a:pt x="52882" y="21914"/>
                </a:lnTo>
                <a:lnTo>
                  <a:pt x="43899" y="14347"/>
                </a:lnTo>
                <a:lnTo>
                  <a:pt x="33759" y="7044"/>
                </a:lnTo>
                <a:lnTo>
                  <a:pt x="22461" y="0"/>
                </a:lnTo>
                <a:lnTo>
                  <a:pt x="0" y="10928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60118" y="2675900"/>
            <a:ext cx="55930" cy="29671"/>
          </a:xfrm>
          <a:custGeom>
            <a:avLst/>
            <a:gdLst/>
            <a:ahLst/>
            <a:cxnLst/>
            <a:rect l="l" t="t" r="r" b="b"/>
            <a:pathLst>
              <a:path w="55930" h="29671">
                <a:moveTo>
                  <a:pt x="0" y="9819"/>
                </a:moveTo>
                <a:lnTo>
                  <a:pt x="11438" y="16052"/>
                </a:lnTo>
                <a:lnTo>
                  <a:pt x="22381" y="22670"/>
                </a:lnTo>
                <a:lnTo>
                  <a:pt x="32826" y="29671"/>
                </a:lnTo>
                <a:lnTo>
                  <a:pt x="55930" y="20792"/>
                </a:lnTo>
                <a:lnTo>
                  <a:pt x="46736" y="13632"/>
                </a:lnTo>
                <a:lnTo>
                  <a:pt x="36434" y="6701"/>
                </a:lnTo>
                <a:lnTo>
                  <a:pt x="25023" y="0"/>
                </a:lnTo>
                <a:lnTo>
                  <a:pt x="0" y="9819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60118" y="2735135"/>
            <a:ext cx="58574" cy="80784"/>
          </a:xfrm>
          <a:custGeom>
            <a:avLst/>
            <a:gdLst/>
            <a:ahLst/>
            <a:cxnLst/>
            <a:rect l="l" t="t" r="r" b="b"/>
            <a:pathLst>
              <a:path w="58574" h="80784">
                <a:moveTo>
                  <a:pt x="0" y="65900"/>
                </a:moveTo>
                <a:lnTo>
                  <a:pt x="19316" y="80784"/>
                </a:lnTo>
                <a:lnTo>
                  <a:pt x="22707" y="80784"/>
                </a:lnTo>
                <a:lnTo>
                  <a:pt x="24409" y="78257"/>
                </a:lnTo>
                <a:lnTo>
                  <a:pt x="24409" y="73228"/>
                </a:lnTo>
                <a:lnTo>
                  <a:pt x="31523" y="63130"/>
                </a:lnTo>
                <a:lnTo>
                  <a:pt x="38497" y="52745"/>
                </a:lnTo>
                <a:lnTo>
                  <a:pt x="45331" y="42076"/>
                </a:lnTo>
                <a:lnTo>
                  <a:pt x="52023" y="31122"/>
                </a:lnTo>
                <a:lnTo>
                  <a:pt x="58574" y="19885"/>
                </a:lnTo>
                <a:lnTo>
                  <a:pt x="46774" y="0"/>
                </a:lnTo>
                <a:lnTo>
                  <a:pt x="40097" y="11327"/>
                </a:lnTo>
                <a:lnTo>
                  <a:pt x="33169" y="22293"/>
                </a:lnTo>
                <a:lnTo>
                  <a:pt x="25989" y="32896"/>
                </a:lnTo>
                <a:lnTo>
                  <a:pt x="18558" y="43138"/>
                </a:lnTo>
                <a:lnTo>
                  <a:pt x="10876" y="53017"/>
                </a:lnTo>
                <a:lnTo>
                  <a:pt x="2943" y="62533"/>
                </a:lnTo>
                <a:lnTo>
                  <a:pt x="0" y="6590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13001" y="2605150"/>
            <a:ext cx="176949" cy="78663"/>
          </a:xfrm>
          <a:custGeom>
            <a:avLst/>
            <a:gdLst/>
            <a:ahLst/>
            <a:cxnLst/>
            <a:rect l="l" t="t" r="r" b="b"/>
            <a:pathLst>
              <a:path w="176949" h="78663">
                <a:moveTo>
                  <a:pt x="0" y="69507"/>
                </a:moveTo>
                <a:lnTo>
                  <a:pt x="20332" y="78663"/>
                </a:lnTo>
                <a:lnTo>
                  <a:pt x="29551" y="69201"/>
                </a:lnTo>
                <a:lnTo>
                  <a:pt x="38147" y="59673"/>
                </a:lnTo>
                <a:lnTo>
                  <a:pt x="46124" y="50080"/>
                </a:lnTo>
                <a:lnTo>
                  <a:pt x="176949" y="42964"/>
                </a:lnTo>
                <a:lnTo>
                  <a:pt x="176949" y="24714"/>
                </a:lnTo>
                <a:lnTo>
                  <a:pt x="64579" y="24714"/>
                </a:lnTo>
                <a:lnTo>
                  <a:pt x="67119" y="20586"/>
                </a:lnTo>
                <a:lnTo>
                  <a:pt x="69659" y="16319"/>
                </a:lnTo>
                <a:lnTo>
                  <a:pt x="72199" y="11899"/>
                </a:lnTo>
                <a:lnTo>
                  <a:pt x="76949" y="10680"/>
                </a:lnTo>
                <a:lnTo>
                  <a:pt x="79324" y="9232"/>
                </a:lnTo>
                <a:lnTo>
                  <a:pt x="79324" y="7543"/>
                </a:lnTo>
                <a:lnTo>
                  <a:pt x="79324" y="6019"/>
                </a:lnTo>
                <a:lnTo>
                  <a:pt x="77711" y="5105"/>
                </a:lnTo>
                <a:lnTo>
                  <a:pt x="74498" y="4800"/>
                </a:lnTo>
                <a:lnTo>
                  <a:pt x="52882" y="0"/>
                </a:lnTo>
                <a:lnTo>
                  <a:pt x="26573" y="41536"/>
                </a:lnTo>
                <a:lnTo>
                  <a:pt x="8778" y="61149"/>
                </a:lnTo>
                <a:lnTo>
                  <a:pt x="0" y="69507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0113" y="2666568"/>
            <a:ext cx="180009" cy="151726"/>
          </a:xfrm>
          <a:custGeom>
            <a:avLst/>
            <a:gdLst/>
            <a:ahLst/>
            <a:cxnLst/>
            <a:rect l="l" t="t" r="r" b="b"/>
            <a:pathLst>
              <a:path w="180009" h="151726">
                <a:moveTo>
                  <a:pt x="27724" y="51206"/>
                </a:moveTo>
                <a:lnTo>
                  <a:pt x="0" y="51206"/>
                </a:lnTo>
                <a:lnTo>
                  <a:pt x="0" y="69456"/>
                </a:lnTo>
                <a:lnTo>
                  <a:pt x="23647" y="69456"/>
                </a:lnTo>
                <a:lnTo>
                  <a:pt x="20718" y="82147"/>
                </a:lnTo>
                <a:lnTo>
                  <a:pt x="17638" y="94606"/>
                </a:lnTo>
                <a:lnTo>
                  <a:pt x="14405" y="106835"/>
                </a:lnTo>
                <a:lnTo>
                  <a:pt x="11018" y="118835"/>
                </a:lnTo>
                <a:lnTo>
                  <a:pt x="31534" y="124269"/>
                </a:lnTo>
                <a:lnTo>
                  <a:pt x="31699" y="123812"/>
                </a:lnTo>
                <a:lnTo>
                  <a:pt x="31953" y="123202"/>
                </a:lnTo>
                <a:lnTo>
                  <a:pt x="32296" y="122440"/>
                </a:lnTo>
                <a:lnTo>
                  <a:pt x="126364" y="122440"/>
                </a:lnTo>
                <a:lnTo>
                  <a:pt x="102966" y="130634"/>
                </a:lnTo>
                <a:lnTo>
                  <a:pt x="102717" y="151726"/>
                </a:lnTo>
                <a:lnTo>
                  <a:pt x="139906" y="142950"/>
                </a:lnTo>
                <a:lnTo>
                  <a:pt x="151536" y="122440"/>
                </a:lnTo>
                <a:lnTo>
                  <a:pt x="170865" y="122440"/>
                </a:lnTo>
                <a:lnTo>
                  <a:pt x="170865" y="104178"/>
                </a:lnTo>
                <a:lnTo>
                  <a:pt x="154838" y="104178"/>
                </a:lnTo>
                <a:lnTo>
                  <a:pt x="156004" y="93843"/>
                </a:lnTo>
                <a:lnTo>
                  <a:pt x="156893" y="80829"/>
                </a:lnTo>
                <a:lnTo>
                  <a:pt x="180009" y="69456"/>
                </a:lnTo>
                <a:lnTo>
                  <a:pt x="180009" y="51206"/>
                </a:lnTo>
                <a:lnTo>
                  <a:pt x="158153" y="51206"/>
                </a:lnTo>
                <a:lnTo>
                  <a:pt x="158370" y="39871"/>
                </a:lnTo>
                <a:lnTo>
                  <a:pt x="158528" y="27636"/>
                </a:lnTo>
                <a:lnTo>
                  <a:pt x="158626" y="14501"/>
                </a:lnTo>
                <a:lnTo>
                  <a:pt x="158661" y="466"/>
                </a:lnTo>
                <a:lnTo>
                  <a:pt x="36614" y="0"/>
                </a:lnTo>
                <a:lnTo>
                  <a:pt x="34675" y="12850"/>
                </a:lnTo>
                <a:lnTo>
                  <a:pt x="32583" y="25482"/>
                </a:lnTo>
                <a:lnTo>
                  <a:pt x="30341" y="37896"/>
                </a:lnTo>
                <a:lnTo>
                  <a:pt x="27952" y="50091"/>
                </a:lnTo>
                <a:lnTo>
                  <a:pt x="27724" y="51206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57489" y="2736024"/>
            <a:ext cx="97891" cy="34721"/>
          </a:xfrm>
          <a:custGeom>
            <a:avLst/>
            <a:gdLst/>
            <a:ahLst/>
            <a:cxnLst/>
            <a:rect l="l" t="t" r="r" b="b"/>
            <a:pathLst>
              <a:path w="97891" h="34721">
                <a:moveTo>
                  <a:pt x="8902" y="0"/>
                </a:moveTo>
                <a:lnTo>
                  <a:pt x="97891" y="0"/>
                </a:lnTo>
                <a:lnTo>
                  <a:pt x="97010" y="16038"/>
                </a:lnTo>
                <a:lnTo>
                  <a:pt x="95866" y="28196"/>
                </a:lnTo>
                <a:lnTo>
                  <a:pt x="66103" y="34721"/>
                </a:lnTo>
                <a:lnTo>
                  <a:pt x="77546" y="23749"/>
                </a:lnTo>
                <a:lnTo>
                  <a:pt x="68117" y="17024"/>
                </a:lnTo>
                <a:lnTo>
                  <a:pt x="57421" y="10505"/>
                </a:lnTo>
                <a:lnTo>
                  <a:pt x="45457" y="4188"/>
                </a:lnTo>
                <a:lnTo>
                  <a:pt x="26695" y="14592"/>
                </a:lnTo>
                <a:lnTo>
                  <a:pt x="38261" y="20516"/>
                </a:lnTo>
                <a:lnTo>
                  <a:pt x="49324" y="26804"/>
                </a:lnTo>
                <a:lnTo>
                  <a:pt x="59883" y="33450"/>
                </a:lnTo>
                <a:lnTo>
                  <a:pt x="0" y="34721"/>
                </a:lnTo>
                <a:lnTo>
                  <a:pt x="3329" y="22737"/>
                </a:lnTo>
                <a:lnTo>
                  <a:pt x="6464" y="10405"/>
                </a:lnTo>
                <a:lnTo>
                  <a:pt x="8902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70201" y="2684830"/>
            <a:ext cx="86194" cy="32943"/>
          </a:xfrm>
          <a:custGeom>
            <a:avLst/>
            <a:gdLst/>
            <a:ahLst/>
            <a:cxnLst/>
            <a:rect l="l" t="t" r="r" b="b"/>
            <a:pathLst>
              <a:path w="86194" h="32943">
                <a:moveTo>
                  <a:pt x="6108" y="0"/>
                </a:moveTo>
                <a:lnTo>
                  <a:pt x="86194" y="0"/>
                </a:lnTo>
                <a:lnTo>
                  <a:pt x="85994" y="13565"/>
                </a:lnTo>
                <a:lnTo>
                  <a:pt x="85800" y="26041"/>
                </a:lnTo>
                <a:lnTo>
                  <a:pt x="57721" y="32943"/>
                </a:lnTo>
                <a:lnTo>
                  <a:pt x="68910" y="21958"/>
                </a:lnTo>
                <a:lnTo>
                  <a:pt x="59255" y="15268"/>
                </a:lnTo>
                <a:lnTo>
                  <a:pt x="48375" y="8857"/>
                </a:lnTo>
                <a:lnTo>
                  <a:pt x="36266" y="2720"/>
                </a:lnTo>
                <a:lnTo>
                  <a:pt x="20091" y="14859"/>
                </a:lnTo>
                <a:lnTo>
                  <a:pt x="31839" y="20526"/>
                </a:lnTo>
                <a:lnTo>
                  <a:pt x="42944" y="26672"/>
                </a:lnTo>
                <a:lnTo>
                  <a:pt x="0" y="32943"/>
                </a:lnTo>
                <a:lnTo>
                  <a:pt x="2436" y="20667"/>
                </a:lnTo>
                <a:lnTo>
                  <a:pt x="4724" y="8133"/>
                </a:lnTo>
                <a:lnTo>
                  <a:pt x="6108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3567" y="2611805"/>
            <a:ext cx="229869" cy="208470"/>
          </a:xfrm>
          <a:custGeom>
            <a:avLst/>
            <a:gdLst/>
            <a:ahLst/>
            <a:cxnLst/>
            <a:rect l="l" t="t" r="r" b="b"/>
            <a:pathLst>
              <a:path w="229869" h="208470">
                <a:moveTo>
                  <a:pt x="7111" y="45516"/>
                </a:moveTo>
                <a:lnTo>
                  <a:pt x="30530" y="45516"/>
                </a:lnTo>
                <a:lnTo>
                  <a:pt x="30530" y="18059"/>
                </a:lnTo>
                <a:lnTo>
                  <a:pt x="104749" y="18059"/>
                </a:lnTo>
                <a:lnTo>
                  <a:pt x="104749" y="32740"/>
                </a:lnTo>
                <a:lnTo>
                  <a:pt x="46786" y="32740"/>
                </a:lnTo>
                <a:lnTo>
                  <a:pt x="46786" y="50203"/>
                </a:lnTo>
                <a:lnTo>
                  <a:pt x="104749" y="50203"/>
                </a:lnTo>
                <a:lnTo>
                  <a:pt x="104749" y="63893"/>
                </a:lnTo>
                <a:lnTo>
                  <a:pt x="38671" y="63893"/>
                </a:lnTo>
                <a:lnTo>
                  <a:pt x="38671" y="144462"/>
                </a:lnTo>
                <a:lnTo>
                  <a:pt x="104749" y="144462"/>
                </a:lnTo>
                <a:lnTo>
                  <a:pt x="104749" y="159943"/>
                </a:lnTo>
                <a:lnTo>
                  <a:pt x="0" y="159943"/>
                </a:lnTo>
                <a:lnTo>
                  <a:pt x="0" y="179184"/>
                </a:lnTo>
                <a:lnTo>
                  <a:pt x="104749" y="179184"/>
                </a:lnTo>
                <a:lnTo>
                  <a:pt x="104749" y="208470"/>
                </a:lnTo>
                <a:lnTo>
                  <a:pt x="128168" y="208470"/>
                </a:lnTo>
                <a:lnTo>
                  <a:pt x="128168" y="179184"/>
                </a:lnTo>
                <a:lnTo>
                  <a:pt x="229869" y="179184"/>
                </a:lnTo>
                <a:lnTo>
                  <a:pt x="229869" y="159943"/>
                </a:lnTo>
                <a:lnTo>
                  <a:pt x="128168" y="159943"/>
                </a:lnTo>
                <a:lnTo>
                  <a:pt x="128168" y="144462"/>
                </a:lnTo>
                <a:lnTo>
                  <a:pt x="193255" y="144462"/>
                </a:lnTo>
                <a:lnTo>
                  <a:pt x="193255" y="63893"/>
                </a:lnTo>
                <a:lnTo>
                  <a:pt x="128168" y="63893"/>
                </a:lnTo>
                <a:lnTo>
                  <a:pt x="128168" y="50203"/>
                </a:lnTo>
                <a:lnTo>
                  <a:pt x="184099" y="50203"/>
                </a:lnTo>
                <a:lnTo>
                  <a:pt x="184099" y="32740"/>
                </a:lnTo>
                <a:lnTo>
                  <a:pt x="128168" y="32740"/>
                </a:lnTo>
                <a:lnTo>
                  <a:pt x="128168" y="18059"/>
                </a:lnTo>
                <a:lnTo>
                  <a:pt x="200202" y="18059"/>
                </a:lnTo>
                <a:lnTo>
                  <a:pt x="200202" y="45516"/>
                </a:lnTo>
                <a:lnTo>
                  <a:pt x="223608" y="45516"/>
                </a:lnTo>
                <a:lnTo>
                  <a:pt x="223608" y="0"/>
                </a:lnTo>
                <a:lnTo>
                  <a:pt x="7111" y="0"/>
                </a:lnTo>
                <a:lnTo>
                  <a:pt x="7111" y="45516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67655" y="2728826"/>
            <a:ext cx="143751" cy="0"/>
          </a:xfrm>
          <a:custGeom>
            <a:avLst/>
            <a:gdLst/>
            <a:ahLst/>
            <a:cxnLst/>
            <a:rect l="l" t="t" r="r" b="b"/>
            <a:pathLst>
              <a:path w="143751">
                <a:moveTo>
                  <a:pt x="0" y="0"/>
                </a:moveTo>
                <a:lnTo>
                  <a:pt x="143751" y="0"/>
                </a:lnTo>
              </a:path>
            </a:pathLst>
          </a:custGeom>
          <a:ln w="5603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85110" y="2606903"/>
            <a:ext cx="227787" cy="199771"/>
          </a:xfrm>
          <a:custGeom>
            <a:avLst/>
            <a:gdLst/>
            <a:ahLst/>
            <a:cxnLst/>
            <a:rect l="l" t="t" r="r" b="b"/>
            <a:pathLst>
              <a:path w="227787" h="199771">
                <a:moveTo>
                  <a:pt x="90258" y="178536"/>
                </a:moveTo>
                <a:lnTo>
                  <a:pt x="0" y="178536"/>
                </a:lnTo>
                <a:lnTo>
                  <a:pt x="0" y="199771"/>
                </a:lnTo>
                <a:lnTo>
                  <a:pt x="227787" y="199771"/>
                </a:lnTo>
                <a:lnTo>
                  <a:pt x="227787" y="178536"/>
                </a:lnTo>
                <a:lnTo>
                  <a:pt x="115658" y="178536"/>
                </a:lnTo>
                <a:lnTo>
                  <a:pt x="115658" y="86855"/>
                </a:lnTo>
                <a:lnTo>
                  <a:pt x="207187" y="86855"/>
                </a:lnTo>
                <a:lnTo>
                  <a:pt x="207187" y="66814"/>
                </a:lnTo>
                <a:lnTo>
                  <a:pt x="115658" y="66814"/>
                </a:lnTo>
                <a:lnTo>
                  <a:pt x="115658" y="10985"/>
                </a:lnTo>
                <a:lnTo>
                  <a:pt x="119049" y="8229"/>
                </a:lnTo>
                <a:lnTo>
                  <a:pt x="120751" y="6172"/>
                </a:lnTo>
                <a:lnTo>
                  <a:pt x="120751" y="4800"/>
                </a:lnTo>
                <a:lnTo>
                  <a:pt x="120751" y="2819"/>
                </a:lnTo>
                <a:lnTo>
                  <a:pt x="118541" y="1752"/>
                </a:lnTo>
                <a:lnTo>
                  <a:pt x="114134" y="1600"/>
                </a:lnTo>
                <a:lnTo>
                  <a:pt x="90258" y="0"/>
                </a:lnTo>
                <a:lnTo>
                  <a:pt x="90258" y="178536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42219" y="2605989"/>
            <a:ext cx="96650" cy="205054"/>
          </a:xfrm>
          <a:custGeom>
            <a:avLst/>
            <a:gdLst/>
            <a:ahLst/>
            <a:cxnLst/>
            <a:rect l="l" t="t" r="r" b="b"/>
            <a:pathLst>
              <a:path w="96650" h="205054">
                <a:moveTo>
                  <a:pt x="2022" y="70510"/>
                </a:moveTo>
                <a:lnTo>
                  <a:pt x="27956" y="70510"/>
                </a:lnTo>
                <a:lnTo>
                  <a:pt x="23648" y="85482"/>
                </a:lnTo>
                <a:lnTo>
                  <a:pt x="10860" y="121960"/>
                </a:lnTo>
                <a:lnTo>
                  <a:pt x="0" y="144322"/>
                </a:lnTo>
                <a:lnTo>
                  <a:pt x="17275" y="166611"/>
                </a:lnTo>
                <a:lnTo>
                  <a:pt x="21413" y="155218"/>
                </a:lnTo>
                <a:lnTo>
                  <a:pt x="25232" y="143282"/>
                </a:lnTo>
                <a:lnTo>
                  <a:pt x="28732" y="130801"/>
                </a:lnTo>
                <a:lnTo>
                  <a:pt x="32274" y="116497"/>
                </a:lnTo>
                <a:lnTo>
                  <a:pt x="33378" y="112077"/>
                </a:lnTo>
                <a:lnTo>
                  <a:pt x="34560" y="107340"/>
                </a:lnTo>
                <a:lnTo>
                  <a:pt x="34560" y="205054"/>
                </a:lnTo>
                <a:lnTo>
                  <a:pt x="56988" y="205054"/>
                </a:lnTo>
                <a:lnTo>
                  <a:pt x="56988" y="103911"/>
                </a:lnTo>
                <a:lnTo>
                  <a:pt x="62628" y="115724"/>
                </a:lnTo>
                <a:lnTo>
                  <a:pt x="68586" y="127079"/>
                </a:lnTo>
                <a:lnTo>
                  <a:pt x="74866" y="137976"/>
                </a:lnTo>
                <a:lnTo>
                  <a:pt x="96650" y="133883"/>
                </a:lnTo>
                <a:lnTo>
                  <a:pt x="89153" y="124889"/>
                </a:lnTo>
                <a:lnTo>
                  <a:pt x="82077" y="115093"/>
                </a:lnTo>
                <a:lnTo>
                  <a:pt x="75423" y="104496"/>
                </a:lnTo>
                <a:lnTo>
                  <a:pt x="69191" y="93096"/>
                </a:lnTo>
                <a:lnTo>
                  <a:pt x="63381" y="80895"/>
                </a:lnTo>
                <a:lnTo>
                  <a:pt x="84445" y="70510"/>
                </a:lnTo>
                <a:lnTo>
                  <a:pt x="84445" y="51257"/>
                </a:lnTo>
                <a:lnTo>
                  <a:pt x="56988" y="51257"/>
                </a:lnTo>
                <a:lnTo>
                  <a:pt x="56988" y="9156"/>
                </a:lnTo>
                <a:lnTo>
                  <a:pt x="59693" y="7175"/>
                </a:lnTo>
                <a:lnTo>
                  <a:pt x="61052" y="5727"/>
                </a:lnTo>
                <a:lnTo>
                  <a:pt x="61052" y="4800"/>
                </a:lnTo>
                <a:lnTo>
                  <a:pt x="61052" y="2971"/>
                </a:lnTo>
                <a:lnTo>
                  <a:pt x="59109" y="1904"/>
                </a:lnTo>
                <a:lnTo>
                  <a:pt x="55210" y="1600"/>
                </a:lnTo>
                <a:lnTo>
                  <a:pt x="34560" y="0"/>
                </a:lnTo>
                <a:lnTo>
                  <a:pt x="34560" y="51257"/>
                </a:lnTo>
                <a:lnTo>
                  <a:pt x="2022" y="51257"/>
                </a:lnTo>
                <a:lnTo>
                  <a:pt x="2022" y="7051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38717" y="2605239"/>
            <a:ext cx="136309" cy="51206"/>
          </a:xfrm>
          <a:custGeom>
            <a:avLst/>
            <a:gdLst/>
            <a:ahLst/>
            <a:cxnLst/>
            <a:rect l="l" t="t" r="r" b="b"/>
            <a:pathLst>
              <a:path w="136309" h="51206">
                <a:moveTo>
                  <a:pt x="55943" y="32956"/>
                </a:moveTo>
                <a:lnTo>
                  <a:pt x="0" y="32956"/>
                </a:lnTo>
                <a:lnTo>
                  <a:pt x="0" y="51206"/>
                </a:lnTo>
                <a:lnTo>
                  <a:pt x="136309" y="51206"/>
                </a:lnTo>
                <a:lnTo>
                  <a:pt x="136309" y="32956"/>
                </a:lnTo>
                <a:lnTo>
                  <a:pt x="79349" y="32956"/>
                </a:lnTo>
                <a:lnTo>
                  <a:pt x="79349" y="10071"/>
                </a:lnTo>
                <a:lnTo>
                  <a:pt x="82067" y="7632"/>
                </a:lnTo>
                <a:lnTo>
                  <a:pt x="83426" y="5803"/>
                </a:lnTo>
                <a:lnTo>
                  <a:pt x="83426" y="4584"/>
                </a:lnTo>
                <a:lnTo>
                  <a:pt x="83426" y="2908"/>
                </a:lnTo>
                <a:lnTo>
                  <a:pt x="81381" y="1917"/>
                </a:lnTo>
                <a:lnTo>
                  <a:pt x="77317" y="1612"/>
                </a:lnTo>
                <a:lnTo>
                  <a:pt x="55943" y="0"/>
                </a:lnTo>
                <a:lnTo>
                  <a:pt x="55943" y="32956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26588" y="2661919"/>
            <a:ext cx="64071" cy="61315"/>
          </a:xfrm>
          <a:custGeom>
            <a:avLst/>
            <a:gdLst/>
            <a:ahLst/>
            <a:cxnLst/>
            <a:rect l="l" t="t" r="r" b="b"/>
            <a:pathLst>
              <a:path w="64071" h="61315">
                <a:moveTo>
                  <a:pt x="0" y="50330"/>
                </a:moveTo>
                <a:lnTo>
                  <a:pt x="22377" y="61315"/>
                </a:lnTo>
                <a:lnTo>
                  <a:pt x="31482" y="51951"/>
                </a:lnTo>
                <a:lnTo>
                  <a:pt x="39763" y="42214"/>
                </a:lnTo>
                <a:lnTo>
                  <a:pt x="47220" y="32103"/>
                </a:lnTo>
                <a:lnTo>
                  <a:pt x="56781" y="16700"/>
                </a:lnTo>
                <a:lnTo>
                  <a:pt x="60172" y="12357"/>
                </a:lnTo>
                <a:lnTo>
                  <a:pt x="62039" y="11899"/>
                </a:lnTo>
                <a:lnTo>
                  <a:pt x="63398" y="10833"/>
                </a:lnTo>
                <a:lnTo>
                  <a:pt x="64071" y="9982"/>
                </a:lnTo>
                <a:lnTo>
                  <a:pt x="64071" y="9372"/>
                </a:lnTo>
                <a:lnTo>
                  <a:pt x="64071" y="8153"/>
                </a:lnTo>
                <a:lnTo>
                  <a:pt x="62801" y="7162"/>
                </a:lnTo>
                <a:lnTo>
                  <a:pt x="60261" y="6400"/>
                </a:lnTo>
                <a:lnTo>
                  <a:pt x="39662" y="0"/>
                </a:lnTo>
                <a:lnTo>
                  <a:pt x="18293" y="32024"/>
                </a:lnTo>
                <a:lnTo>
                  <a:pt x="441" y="49953"/>
                </a:lnTo>
                <a:lnTo>
                  <a:pt x="0" y="5033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20162" y="2664117"/>
            <a:ext cx="61010" cy="48464"/>
          </a:xfrm>
          <a:custGeom>
            <a:avLst/>
            <a:gdLst/>
            <a:ahLst/>
            <a:cxnLst/>
            <a:rect l="l" t="t" r="r" b="b"/>
            <a:pathLst>
              <a:path w="61010" h="48464">
                <a:moveTo>
                  <a:pt x="0" y="11531"/>
                </a:moveTo>
                <a:lnTo>
                  <a:pt x="9104" y="19820"/>
                </a:lnTo>
                <a:lnTo>
                  <a:pt x="17860" y="28738"/>
                </a:lnTo>
                <a:lnTo>
                  <a:pt x="26267" y="38286"/>
                </a:lnTo>
                <a:lnTo>
                  <a:pt x="34325" y="48464"/>
                </a:lnTo>
                <a:lnTo>
                  <a:pt x="61010" y="45617"/>
                </a:lnTo>
                <a:lnTo>
                  <a:pt x="34566" y="15828"/>
                </a:lnTo>
                <a:lnTo>
                  <a:pt x="16734" y="0"/>
                </a:lnTo>
                <a:lnTo>
                  <a:pt x="0" y="11531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2868" y="2712250"/>
            <a:ext cx="150336" cy="108013"/>
          </a:xfrm>
          <a:custGeom>
            <a:avLst/>
            <a:gdLst/>
            <a:ahLst/>
            <a:cxnLst/>
            <a:rect l="l" t="t" r="r" b="b"/>
            <a:pathLst>
              <a:path w="150336" h="108013">
                <a:moveTo>
                  <a:pt x="72028" y="46456"/>
                </a:moveTo>
                <a:lnTo>
                  <a:pt x="64145" y="37357"/>
                </a:lnTo>
                <a:lnTo>
                  <a:pt x="56996" y="27177"/>
                </a:lnTo>
                <a:lnTo>
                  <a:pt x="50583" y="15918"/>
                </a:lnTo>
                <a:lnTo>
                  <a:pt x="44908" y="3580"/>
                </a:lnTo>
                <a:lnTo>
                  <a:pt x="24238" y="7556"/>
                </a:lnTo>
                <a:lnTo>
                  <a:pt x="29915" y="20222"/>
                </a:lnTo>
                <a:lnTo>
                  <a:pt x="36163" y="31896"/>
                </a:lnTo>
                <a:lnTo>
                  <a:pt x="42980" y="42580"/>
                </a:lnTo>
                <a:lnTo>
                  <a:pt x="50369" y="52274"/>
                </a:lnTo>
                <a:lnTo>
                  <a:pt x="45224" y="61895"/>
                </a:lnTo>
                <a:lnTo>
                  <a:pt x="37368" y="69988"/>
                </a:lnTo>
                <a:lnTo>
                  <a:pt x="27047" y="76825"/>
                </a:lnTo>
                <a:lnTo>
                  <a:pt x="14509" y="82679"/>
                </a:lnTo>
                <a:lnTo>
                  <a:pt x="0" y="87821"/>
                </a:lnTo>
                <a:lnTo>
                  <a:pt x="11017" y="108013"/>
                </a:lnTo>
                <a:lnTo>
                  <a:pt x="49302" y="91103"/>
                </a:lnTo>
                <a:lnTo>
                  <a:pt x="69114" y="78961"/>
                </a:lnTo>
                <a:lnTo>
                  <a:pt x="80027" y="83316"/>
                </a:lnTo>
                <a:lnTo>
                  <a:pt x="91009" y="88208"/>
                </a:lnTo>
                <a:lnTo>
                  <a:pt x="102228" y="93511"/>
                </a:lnTo>
                <a:lnTo>
                  <a:pt x="113851" y="99100"/>
                </a:lnTo>
                <a:lnTo>
                  <a:pt x="126047" y="104847"/>
                </a:lnTo>
                <a:lnTo>
                  <a:pt x="150336" y="90614"/>
                </a:lnTo>
                <a:lnTo>
                  <a:pt x="136615" y="85626"/>
                </a:lnTo>
                <a:lnTo>
                  <a:pt x="123941" y="80397"/>
                </a:lnTo>
                <a:lnTo>
                  <a:pt x="112313" y="74927"/>
                </a:lnTo>
                <a:lnTo>
                  <a:pt x="101733" y="69217"/>
                </a:lnTo>
                <a:lnTo>
                  <a:pt x="92200" y="63267"/>
                </a:lnTo>
                <a:lnTo>
                  <a:pt x="97551" y="53451"/>
                </a:lnTo>
                <a:lnTo>
                  <a:pt x="103463" y="42954"/>
                </a:lnTo>
                <a:lnTo>
                  <a:pt x="109719" y="31629"/>
                </a:lnTo>
                <a:lnTo>
                  <a:pt x="116103" y="19328"/>
                </a:lnTo>
                <a:lnTo>
                  <a:pt x="122206" y="12826"/>
                </a:lnTo>
                <a:lnTo>
                  <a:pt x="123895" y="11607"/>
                </a:lnTo>
                <a:lnTo>
                  <a:pt x="123895" y="10071"/>
                </a:lnTo>
                <a:lnTo>
                  <a:pt x="123895" y="8851"/>
                </a:lnTo>
                <a:lnTo>
                  <a:pt x="123133" y="8013"/>
                </a:lnTo>
                <a:lnTo>
                  <a:pt x="121609" y="7556"/>
                </a:lnTo>
                <a:lnTo>
                  <a:pt x="99485" y="0"/>
                </a:lnTo>
                <a:lnTo>
                  <a:pt x="93576" y="13035"/>
                </a:lnTo>
                <a:lnTo>
                  <a:pt x="87326" y="24775"/>
                </a:lnTo>
                <a:lnTo>
                  <a:pt x="80736" y="35222"/>
                </a:lnTo>
                <a:lnTo>
                  <a:pt x="73807" y="44376"/>
                </a:lnTo>
                <a:lnTo>
                  <a:pt x="72028" y="46456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63849" y="2608008"/>
            <a:ext cx="232527" cy="205016"/>
          </a:xfrm>
          <a:custGeom>
            <a:avLst/>
            <a:gdLst/>
            <a:ahLst/>
            <a:cxnLst/>
            <a:rect l="l" t="t" r="r" b="b"/>
            <a:pathLst>
              <a:path w="232527" h="205016">
                <a:moveTo>
                  <a:pt x="196278" y="21056"/>
                </a:moveTo>
                <a:lnTo>
                  <a:pt x="198310" y="21056"/>
                </a:lnTo>
                <a:lnTo>
                  <a:pt x="199326" y="20447"/>
                </a:lnTo>
                <a:lnTo>
                  <a:pt x="199326" y="19227"/>
                </a:lnTo>
                <a:lnTo>
                  <a:pt x="199326" y="17703"/>
                </a:lnTo>
                <a:lnTo>
                  <a:pt x="198818" y="16484"/>
                </a:lnTo>
                <a:lnTo>
                  <a:pt x="197802" y="15557"/>
                </a:lnTo>
                <a:lnTo>
                  <a:pt x="180009" y="0"/>
                </a:lnTo>
                <a:lnTo>
                  <a:pt x="165518" y="3081"/>
                </a:lnTo>
                <a:lnTo>
                  <a:pt x="151747" y="5847"/>
                </a:lnTo>
                <a:lnTo>
                  <a:pt x="103882" y="13770"/>
                </a:lnTo>
                <a:lnTo>
                  <a:pt x="55132" y="18837"/>
                </a:lnTo>
                <a:lnTo>
                  <a:pt x="15666" y="20909"/>
                </a:lnTo>
                <a:lnTo>
                  <a:pt x="27457" y="41186"/>
                </a:lnTo>
                <a:lnTo>
                  <a:pt x="65631" y="37849"/>
                </a:lnTo>
                <a:lnTo>
                  <a:pt x="90704" y="35123"/>
                </a:lnTo>
                <a:lnTo>
                  <a:pt x="93560" y="66814"/>
                </a:lnTo>
                <a:lnTo>
                  <a:pt x="16268" y="74142"/>
                </a:lnTo>
                <a:lnTo>
                  <a:pt x="17284" y="95186"/>
                </a:lnTo>
                <a:lnTo>
                  <a:pt x="93560" y="88099"/>
                </a:lnTo>
                <a:lnTo>
                  <a:pt x="93560" y="122427"/>
                </a:lnTo>
                <a:lnTo>
                  <a:pt x="0" y="131114"/>
                </a:lnTo>
                <a:lnTo>
                  <a:pt x="1016" y="151942"/>
                </a:lnTo>
                <a:lnTo>
                  <a:pt x="93560" y="143471"/>
                </a:lnTo>
                <a:lnTo>
                  <a:pt x="93560" y="187629"/>
                </a:lnTo>
                <a:lnTo>
                  <a:pt x="97755" y="198565"/>
                </a:lnTo>
                <a:lnTo>
                  <a:pt x="110334" y="204186"/>
                </a:lnTo>
                <a:lnTo>
                  <a:pt x="197548" y="205016"/>
                </a:lnTo>
                <a:lnTo>
                  <a:pt x="210935" y="203017"/>
                </a:lnTo>
                <a:lnTo>
                  <a:pt x="221666" y="197033"/>
                </a:lnTo>
                <a:lnTo>
                  <a:pt x="227816" y="189444"/>
                </a:lnTo>
                <a:lnTo>
                  <a:pt x="232527" y="176970"/>
                </a:lnTo>
                <a:lnTo>
                  <a:pt x="210515" y="159486"/>
                </a:lnTo>
                <a:lnTo>
                  <a:pt x="207975" y="171386"/>
                </a:lnTo>
                <a:lnTo>
                  <a:pt x="205435" y="178409"/>
                </a:lnTo>
                <a:lnTo>
                  <a:pt x="202895" y="180543"/>
                </a:lnTo>
                <a:lnTo>
                  <a:pt x="200177" y="182829"/>
                </a:lnTo>
                <a:lnTo>
                  <a:pt x="195935" y="183972"/>
                </a:lnTo>
                <a:lnTo>
                  <a:pt x="190182" y="183972"/>
                </a:lnTo>
                <a:lnTo>
                  <a:pt x="127127" y="183972"/>
                </a:lnTo>
                <a:lnTo>
                  <a:pt x="121018" y="183972"/>
                </a:lnTo>
                <a:lnTo>
                  <a:pt x="117970" y="181228"/>
                </a:lnTo>
                <a:lnTo>
                  <a:pt x="117970" y="175742"/>
                </a:lnTo>
                <a:lnTo>
                  <a:pt x="117970" y="141185"/>
                </a:lnTo>
                <a:lnTo>
                  <a:pt x="228828" y="131114"/>
                </a:lnTo>
                <a:lnTo>
                  <a:pt x="226783" y="109842"/>
                </a:lnTo>
                <a:lnTo>
                  <a:pt x="117970" y="120129"/>
                </a:lnTo>
                <a:lnTo>
                  <a:pt x="117970" y="85813"/>
                </a:lnTo>
                <a:lnTo>
                  <a:pt x="202387" y="77800"/>
                </a:lnTo>
                <a:lnTo>
                  <a:pt x="200342" y="56743"/>
                </a:lnTo>
                <a:lnTo>
                  <a:pt x="117970" y="64528"/>
                </a:lnTo>
                <a:lnTo>
                  <a:pt x="117970" y="31343"/>
                </a:lnTo>
                <a:lnTo>
                  <a:pt x="130652" y="29465"/>
                </a:lnTo>
                <a:lnTo>
                  <a:pt x="143238" y="27414"/>
                </a:lnTo>
                <a:lnTo>
                  <a:pt x="155728" y="25189"/>
                </a:lnTo>
                <a:lnTo>
                  <a:pt x="168122" y="22791"/>
                </a:lnTo>
                <a:lnTo>
                  <a:pt x="180860" y="20370"/>
                </a:lnTo>
                <a:lnTo>
                  <a:pt x="185508" y="19913"/>
                </a:lnTo>
                <a:lnTo>
                  <a:pt x="189420" y="19913"/>
                </a:lnTo>
                <a:lnTo>
                  <a:pt x="196278" y="21056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26561" y="2621927"/>
            <a:ext cx="225539" cy="182752"/>
          </a:xfrm>
          <a:custGeom>
            <a:avLst/>
            <a:gdLst/>
            <a:ahLst/>
            <a:cxnLst/>
            <a:rect l="l" t="t" r="r" b="b"/>
            <a:pathLst>
              <a:path w="225539" h="182752">
                <a:moveTo>
                  <a:pt x="15024" y="20040"/>
                </a:moveTo>
                <a:lnTo>
                  <a:pt x="111645" y="20040"/>
                </a:lnTo>
                <a:lnTo>
                  <a:pt x="111645" y="162712"/>
                </a:lnTo>
                <a:lnTo>
                  <a:pt x="62826" y="162712"/>
                </a:lnTo>
                <a:lnTo>
                  <a:pt x="62826" y="73926"/>
                </a:lnTo>
                <a:lnTo>
                  <a:pt x="65531" y="71488"/>
                </a:lnTo>
                <a:lnTo>
                  <a:pt x="66890" y="69735"/>
                </a:lnTo>
                <a:lnTo>
                  <a:pt x="66890" y="68668"/>
                </a:lnTo>
                <a:lnTo>
                  <a:pt x="66890" y="66687"/>
                </a:lnTo>
                <a:lnTo>
                  <a:pt x="64858" y="65620"/>
                </a:lnTo>
                <a:lnTo>
                  <a:pt x="60782" y="65468"/>
                </a:lnTo>
                <a:lnTo>
                  <a:pt x="39408" y="63868"/>
                </a:lnTo>
                <a:lnTo>
                  <a:pt x="39408" y="162712"/>
                </a:lnTo>
                <a:lnTo>
                  <a:pt x="0" y="162712"/>
                </a:lnTo>
                <a:lnTo>
                  <a:pt x="0" y="182752"/>
                </a:lnTo>
                <a:lnTo>
                  <a:pt x="225539" y="182752"/>
                </a:lnTo>
                <a:lnTo>
                  <a:pt x="225539" y="162712"/>
                </a:lnTo>
                <a:lnTo>
                  <a:pt x="136042" y="162712"/>
                </a:lnTo>
                <a:lnTo>
                  <a:pt x="136042" y="96837"/>
                </a:lnTo>
                <a:lnTo>
                  <a:pt x="207238" y="96837"/>
                </a:lnTo>
                <a:lnTo>
                  <a:pt x="207238" y="76796"/>
                </a:lnTo>
                <a:lnTo>
                  <a:pt x="136042" y="76796"/>
                </a:lnTo>
                <a:lnTo>
                  <a:pt x="136042" y="20040"/>
                </a:lnTo>
                <a:lnTo>
                  <a:pt x="214363" y="20040"/>
                </a:lnTo>
                <a:lnTo>
                  <a:pt x="214363" y="0"/>
                </a:lnTo>
                <a:lnTo>
                  <a:pt x="15024" y="0"/>
                </a:lnTo>
                <a:lnTo>
                  <a:pt x="15024" y="2004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93670" y="2603271"/>
            <a:ext cx="209585" cy="66992"/>
          </a:xfrm>
          <a:custGeom>
            <a:avLst/>
            <a:gdLst/>
            <a:ahLst/>
            <a:cxnLst/>
            <a:rect l="l" t="t" r="r" b="b"/>
            <a:pathLst>
              <a:path w="209585" h="66992">
                <a:moveTo>
                  <a:pt x="17624" y="31762"/>
                </a:moveTo>
                <a:lnTo>
                  <a:pt x="9696" y="40131"/>
                </a:lnTo>
                <a:lnTo>
                  <a:pt x="0" y="48447"/>
                </a:lnTo>
                <a:lnTo>
                  <a:pt x="8214" y="66992"/>
                </a:lnTo>
                <a:lnTo>
                  <a:pt x="36179" y="40982"/>
                </a:lnTo>
                <a:lnTo>
                  <a:pt x="40764" y="34721"/>
                </a:lnTo>
                <a:lnTo>
                  <a:pt x="209585" y="34721"/>
                </a:lnTo>
                <a:lnTo>
                  <a:pt x="209585" y="19443"/>
                </a:lnTo>
                <a:lnTo>
                  <a:pt x="50428" y="19443"/>
                </a:lnTo>
                <a:lnTo>
                  <a:pt x="51610" y="16852"/>
                </a:lnTo>
                <a:lnTo>
                  <a:pt x="52791" y="14338"/>
                </a:lnTo>
                <a:lnTo>
                  <a:pt x="53984" y="11887"/>
                </a:lnTo>
                <a:lnTo>
                  <a:pt x="58048" y="10820"/>
                </a:lnTo>
                <a:lnTo>
                  <a:pt x="60080" y="9994"/>
                </a:lnTo>
                <a:lnTo>
                  <a:pt x="60080" y="9372"/>
                </a:lnTo>
                <a:lnTo>
                  <a:pt x="60080" y="7848"/>
                </a:lnTo>
                <a:lnTo>
                  <a:pt x="59064" y="6781"/>
                </a:lnTo>
                <a:lnTo>
                  <a:pt x="57032" y="6172"/>
                </a:lnTo>
                <a:lnTo>
                  <a:pt x="37716" y="0"/>
                </a:lnTo>
                <a:lnTo>
                  <a:pt x="31323" y="12637"/>
                </a:lnTo>
                <a:lnTo>
                  <a:pt x="24526" y="23332"/>
                </a:lnTo>
                <a:lnTo>
                  <a:pt x="17624" y="31762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16433" y="2657544"/>
            <a:ext cx="181432" cy="0"/>
          </a:xfrm>
          <a:custGeom>
            <a:avLst/>
            <a:gdLst/>
            <a:ahLst/>
            <a:cxnLst/>
            <a:rect l="l" t="t" r="r" b="b"/>
            <a:pathLst>
              <a:path w="181432">
                <a:moveTo>
                  <a:pt x="0" y="0"/>
                </a:moveTo>
                <a:lnTo>
                  <a:pt x="181432" y="0"/>
                </a:lnTo>
              </a:path>
            </a:pathLst>
          </a:custGeom>
          <a:ln w="5176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94773" y="2678480"/>
            <a:ext cx="226818" cy="138429"/>
          </a:xfrm>
          <a:custGeom>
            <a:avLst/>
            <a:gdLst/>
            <a:ahLst/>
            <a:cxnLst/>
            <a:rect l="l" t="t" r="r" b="b"/>
            <a:pathLst>
              <a:path w="226818" h="138429">
                <a:moveTo>
                  <a:pt x="0" y="16471"/>
                </a:moveTo>
                <a:lnTo>
                  <a:pt x="168059" y="16471"/>
                </a:lnTo>
                <a:lnTo>
                  <a:pt x="167105" y="29098"/>
                </a:lnTo>
                <a:lnTo>
                  <a:pt x="166789" y="41840"/>
                </a:lnTo>
                <a:lnTo>
                  <a:pt x="169460" y="82892"/>
                </a:lnTo>
                <a:lnTo>
                  <a:pt x="182270" y="122125"/>
                </a:lnTo>
                <a:lnTo>
                  <a:pt x="199161" y="138429"/>
                </a:lnTo>
                <a:lnTo>
                  <a:pt x="203390" y="138429"/>
                </a:lnTo>
                <a:lnTo>
                  <a:pt x="206273" y="138429"/>
                </a:lnTo>
                <a:lnTo>
                  <a:pt x="209575" y="136753"/>
                </a:lnTo>
                <a:lnTo>
                  <a:pt x="213309" y="133388"/>
                </a:lnTo>
                <a:lnTo>
                  <a:pt x="219476" y="125899"/>
                </a:lnTo>
                <a:lnTo>
                  <a:pt x="226818" y="113846"/>
                </a:lnTo>
                <a:lnTo>
                  <a:pt x="216611" y="87858"/>
                </a:lnTo>
                <a:lnTo>
                  <a:pt x="214922" y="91973"/>
                </a:lnTo>
                <a:lnTo>
                  <a:pt x="212382" y="97243"/>
                </a:lnTo>
                <a:lnTo>
                  <a:pt x="208991" y="103644"/>
                </a:lnTo>
                <a:lnTo>
                  <a:pt x="206959" y="108381"/>
                </a:lnTo>
                <a:lnTo>
                  <a:pt x="204406" y="110744"/>
                </a:lnTo>
                <a:lnTo>
                  <a:pt x="201358" y="110744"/>
                </a:lnTo>
                <a:lnTo>
                  <a:pt x="198653" y="110744"/>
                </a:lnTo>
                <a:lnTo>
                  <a:pt x="195846" y="106006"/>
                </a:lnTo>
                <a:lnTo>
                  <a:pt x="188591" y="61766"/>
                </a:lnTo>
                <a:lnTo>
                  <a:pt x="188164" y="46986"/>
                </a:lnTo>
                <a:lnTo>
                  <a:pt x="188370" y="32699"/>
                </a:lnTo>
                <a:lnTo>
                  <a:pt x="189027" y="19950"/>
                </a:lnTo>
                <a:lnTo>
                  <a:pt x="190133" y="8131"/>
                </a:lnTo>
                <a:lnTo>
                  <a:pt x="0" y="0"/>
                </a:lnTo>
                <a:lnTo>
                  <a:pt x="0" y="16471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94620" y="2701302"/>
            <a:ext cx="161772" cy="117208"/>
          </a:xfrm>
          <a:custGeom>
            <a:avLst/>
            <a:gdLst/>
            <a:ahLst/>
            <a:cxnLst/>
            <a:rect l="l" t="t" r="r" b="b"/>
            <a:pathLst>
              <a:path w="161772" h="117208">
                <a:moveTo>
                  <a:pt x="23393" y="11899"/>
                </a:moveTo>
                <a:lnTo>
                  <a:pt x="30898" y="21504"/>
                </a:lnTo>
                <a:lnTo>
                  <a:pt x="38059" y="32101"/>
                </a:lnTo>
                <a:lnTo>
                  <a:pt x="0" y="40284"/>
                </a:lnTo>
                <a:lnTo>
                  <a:pt x="0" y="57937"/>
                </a:lnTo>
                <a:lnTo>
                  <a:pt x="62293" y="57937"/>
                </a:lnTo>
                <a:lnTo>
                  <a:pt x="51925" y="66932"/>
                </a:lnTo>
                <a:lnTo>
                  <a:pt x="42039" y="74026"/>
                </a:lnTo>
                <a:lnTo>
                  <a:pt x="30711" y="80283"/>
                </a:lnTo>
                <a:lnTo>
                  <a:pt x="19366" y="85659"/>
                </a:lnTo>
                <a:lnTo>
                  <a:pt x="7726" y="90326"/>
                </a:lnTo>
                <a:lnTo>
                  <a:pt x="14236" y="109880"/>
                </a:lnTo>
                <a:lnTo>
                  <a:pt x="48273" y="92748"/>
                </a:lnTo>
                <a:lnTo>
                  <a:pt x="67064" y="76221"/>
                </a:lnTo>
                <a:lnTo>
                  <a:pt x="71183" y="117208"/>
                </a:lnTo>
                <a:lnTo>
                  <a:pt x="92621" y="117208"/>
                </a:lnTo>
                <a:lnTo>
                  <a:pt x="92621" y="72123"/>
                </a:lnTo>
                <a:lnTo>
                  <a:pt x="101414" y="82029"/>
                </a:lnTo>
                <a:lnTo>
                  <a:pt x="110207" y="90484"/>
                </a:lnTo>
                <a:lnTo>
                  <a:pt x="119231" y="97411"/>
                </a:lnTo>
                <a:lnTo>
                  <a:pt x="130059" y="104254"/>
                </a:lnTo>
                <a:lnTo>
                  <a:pt x="161772" y="92494"/>
                </a:lnTo>
                <a:lnTo>
                  <a:pt x="147756" y="87481"/>
                </a:lnTo>
                <a:lnTo>
                  <a:pt x="135862" y="82566"/>
                </a:lnTo>
                <a:lnTo>
                  <a:pt x="126093" y="77743"/>
                </a:lnTo>
                <a:lnTo>
                  <a:pt x="115362" y="70792"/>
                </a:lnTo>
                <a:lnTo>
                  <a:pt x="105507" y="62974"/>
                </a:lnTo>
                <a:lnTo>
                  <a:pt x="153644" y="57937"/>
                </a:lnTo>
                <a:lnTo>
                  <a:pt x="153644" y="40284"/>
                </a:lnTo>
                <a:lnTo>
                  <a:pt x="122618" y="40284"/>
                </a:lnTo>
                <a:lnTo>
                  <a:pt x="142455" y="16484"/>
                </a:lnTo>
                <a:lnTo>
                  <a:pt x="145161" y="15113"/>
                </a:lnTo>
                <a:lnTo>
                  <a:pt x="146519" y="13589"/>
                </a:lnTo>
                <a:lnTo>
                  <a:pt x="146519" y="11899"/>
                </a:lnTo>
                <a:lnTo>
                  <a:pt x="146519" y="10985"/>
                </a:lnTo>
                <a:lnTo>
                  <a:pt x="145338" y="10071"/>
                </a:lnTo>
                <a:lnTo>
                  <a:pt x="142963" y="9156"/>
                </a:lnTo>
                <a:lnTo>
                  <a:pt x="127203" y="1828"/>
                </a:lnTo>
                <a:lnTo>
                  <a:pt x="100253" y="40284"/>
                </a:lnTo>
                <a:lnTo>
                  <a:pt x="92621" y="40284"/>
                </a:lnTo>
                <a:lnTo>
                  <a:pt x="92621" y="9385"/>
                </a:lnTo>
                <a:lnTo>
                  <a:pt x="95326" y="6794"/>
                </a:lnTo>
                <a:lnTo>
                  <a:pt x="96685" y="4889"/>
                </a:lnTo>
                <a:lnTo>
                  <a:pt x="96685" y="3670"/>
                </a:lnTo>
                <a:lnTo>
                  <a:pt x="96685" y="2298"/>
                </a:lnTo>
                <a:lnTo>
                  <a:pt x="94818" y="1536"/>
                </a:lnTo>
                <a:lnTo>
                  <a:pt x="91084" y="1384"/>
                </a:lnTo>
                <a:lnTo>
                  <a:pt x="71183" y="0"/>
                </a:lnTo>
                <a:lnTo>
                  <a:pt x="71183" y="40284"/>
                </a:lnTo>
                <a:lnTo>
                  <a:pt x="65341" y="40284"/>
                </a:lnTo>
                <a:lnTo>
                  <a:pt x="57889" y="28593"/>
                </a:lnTo>
                <a:lnTo>
                  <a:pt x="50330" y="17994"/>
                </a:lnTo>
                <a:lnTo>
                  <a:pt x="42664" y="8485"/>
                </a:lnTo>
                <a:lnTo>
                  <a:pt x="23393" y="11899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24274" y="2686180"/>
            <a:ext cx="72974" cy="59515"/>
          </a:xfrm>
          <a:custGeom>
            <a:avLst/>
            <a:gdLst/>
            <a:ahLst/>
            <a:cxnLst/>
            <a:rect l="l" t="t" r="r" b="b"/>
            <a:pathLst>
              <a:path w="72974" h="59515">
                <a:moveTo>
                  <a:pt x="0" y="4111"/>
                </a:moveTo>
                <a:lnTo>
                  <a:pt x="35923" y="39645"/>
                </a:lnTo>
                <a:lnTo>
                  <a:pt x="52301" y="59515"/>
                </a:lnTo>
                <a:lnTo>
                  <a:pt x="72974" y="41411"/>
                </a:lnTo>
                <a:lnTo>
                  <a:pt x="36394" y="8102"/>
                </a:lnTo>
                <a:lnTo>
                  <a:pt x="25929" y="0"/>
                </a:lnTo>
                <a:lnTo>
                  <a:pt x="0" y="4111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15473" y="2616206"/>
            <a:ext cx="52882" cy="31999"/>
          </a:xfrm>
          <a:custGeom>
            <a:avLst/>
            <a:gdLst/>
            <a:ahLst/>
            <a:cxnLst/>
            <a:rect l="l" t="t" r="r" b="b"/>
            <a:pathLst>
              <a:path w="52882" h="31999">
                <a:moveTo>
                  <a:pt x="0" y="10928"/>
                </a:moveTo>
                <a:lnTo>
                  <a:pt x="11105" y="17526"/>
                </a:lnTo>
                <a:lnTo>
                  <a:pt x="21740" y="24549"/>
                </a:lnTo>
                <a:lnTo>
                  <a:pt x="31904" y="31999"/>
                </a:lnTo>
                <a:lnTo>
                  <a:pt x="52882" y="21914"/>
                </a:lnTo>
                <a:lnTo>
                  <a:pt x="43899" y="14347"/>
                </a:lnTo>
                <a:lnTo>
                  <a:pt x="33759" y="7044"/>
                </a:lnTo>
                <a:lnTo>
                  <a:pt x="22461" y="0"/>
                </a:lnTo>
                <a:lnTo>
                  <a:pt x="0" y="10928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03268" y="2675900"/>
            <a:ext cx="55930" cy="29671"/>
          </a:xfrm>
          <a:custGeom>
            <a:avLst/>
            <a:gdLst/>
            <a:ahLst/>
            <a:cxnLst/>
            <a:rect l="l" t="t" r="r" b="b"/>
            <a:pathLst>
              <a:path w="55930" h="29671">
                <a:moveTo>
                  <a:pt x="0" y="9819"/>
                </a:moveTo>
                <a:lnTo>
                  <a:pt x="11438" y="16052"/>
                </a:lnTo>
                <a:lnTo>
                  <a:pt x="22381" y="22670"/>
                </a:lnTo>
                <a:lnTo>
                  <a:pt x="32826" y="29671"/>
                </a:lnTo>
                <a:lnTo>
                  <a:pt x="55930" y="20792"/>
                </a:lnTo>
                <a:lnTo>
                  <a:pt x="46736" y="13632"/>
                </a:lnTo>
                <a:lnTo>
                  <a:pt x="36434" y="6701"/>
                </a:lnTo>
                <a:lnTo>
                  <a:pt x="25023" y="0"/>
                </a:lnTo>
                <a:lnTo>
                  <a:pt x="0" y="9819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03268" y="2735135"/>
            <a:ext cx="58574" cy="80784"/>
          </a:xfrm>
          <a:custGeom>
            <a:avLst/>
            <a:gdLst/>
            <a:ahLst/>
            <a:cxnLst/>
            <a:rect l="l" t="t" r="r" b="b"/>
            <a:pathLst>
              <a:path w="58574" h="80784">
                <a:moveTo>
                  <a:pt x="0" y="65900"/>
                </a:moveTo>
                <a:lnTo>
                  <a:pt x="19316" y="80784"/>
                </a:lnTo>
                <a:lnTo>
                  <a:pt x="22707" y="80784"/>
                </a:lnTo>
                <a:lnTo>
                  <a:pt x="24409" y="78257"/>
                </a:lnTo>
                <a:lnTo>
                  <a:pt x="24409" y="73228"/>
                </a:lnTo>
                <a:lnTo>
                  <a:pt x="31523" y="63130"/>
                </a:lnTo>
                <a:lnTo>
                  <a:pt x="38497" y="52745"/>
                </a:lnTo>
                <a:lnTo>
                  <a:pt x="45331" y="42076"/>
                </a:lnTo>
                <a:lnTo>
                  <a:pt x="52023" y="31122"/>
                </a:lnTo>
                <a:lnTo>
                  <a:pt x="58574" y="19885"/>
                </a:lnTo>
                <a:lnTo>
                  <a:pt x="46774" y="0"/>
                </a:lnTo>
                <a:lnTo>
                  <a:pt x="40097" y="11327"/>
                </a:lnTo>
                <a:lnTo>
                  <a:pt x="33169" y="22293"/>
                </a:lnTo>
                <a:lnTo>
                  <a:pt x="25989" y="32896"/>
                </a:lnTo>
                <a:lnTo>
                  <a:pt x="18558" y="43138"/>
                </a:lnTo>
                <a:lnTo>
                  <a:pt x="10876" y="53017"/>
                </a:lnTo>
                <a:lnTo>
                  <a:pt x="2943" y="62533"/>
                </a:lnTo>
                <a:lnTo>
                  <a:pt x="0" y="6590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56151" y="2605150"/>
            <a:ext cx="176949" cy="78663"/>
          </a:xfrm>
          <a:custGeom>
            <a:avLst/>
            <a:gdLst/>
            <a:ahLst/>
            <a:cxnLst/>
            <a:rect l="l" t="t" r="r" b="b"/>
            <a:pathLst>
              <a:path w="176949" h="78663">
                <a:moveTo>
                  <a:pt x="0" y="69507"/>
                </a:moveTo>
                <a:lnTo>
                  <a:pt x="20332" y="78663"/>
                </a:lnTo>
                <a:lnTo>
                  <a:pt x="29551" y="69201"/>
                </a:lnTo>
                <a:lnTo>
                  <a:pt x="38147" y="59673"/>
                </a:lnTo>
                <a:lnTo>
                  <a:pt x="46124" y="50080"/>
                </a:lnTo>
                <a:lnTo>
                  <a:pt x="176949" y="42964"/>
                </a:lnTo>
                <a:lnTo>
                  <a:pt x="176949" y="24714"/>
                </a:lnTo>
                <a:lnTo>
                  <a:pt x="64579" y="24714"/>
                </a:lnTo>
                <a:lnTo>
                  <a:pt x="67119" y="20586"/>
                </a:lnTo>
                <a:lnTo>
                  <a:pt x="69659" y="16319"/>
                </a:lnTo>
                <a:lnTo>
                  <a:pt x="72199" y="11899"/>
                </a:lnTo>
                <a:lnTo>
                  <a:pt x="76949" y="10680"/>
                </a:lnTo>
                <a:lnTo>
                  <a:pt x="79324" y="9232"/>
                </a:lnTo>
                <a:lnTo>
                  <a:pt x="79324" y="7543"/>
                </a:lnTo>
                <a:lnTo>
                  <a:pt x="79324" y="6019"/>
                </a:lnTo>
                <a:lnTo>
                  <a:pt x="77711" y="5105"/>
                </a:lnTo>
                <a:lnTo>
                  <a:pt x="74498" y="4800"/>
                </a:lnTo>
                <a:lnTo>
                  <a:pt x="52882" y="0"/>
                </a:lnTo>
                <a:lnTo>
                  <a:pt x="26573" y="41536"/>
                </a:lnTo>
                <a:lnTo>
                  <a:pt x="8778" y="61149"/>
                </a:lnTo>
                <a:lnTo>
                  <a:pt x="0" y="69507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63263" y="2666568"/>
            <a:ext cx="180009" cy="151726"/>
          </a:xfrm>
          <a:custGeom>
            <a:avLst/>
            <a:gdLst/>
            <a:ahLst/>
            <a:cxnLst/>
            <a:rect l="l" t="t" r="r" b="b"/>
            <a:pathLst>
              <a:path w="180009" h="151726">
                <a:moveTo>
                  <a:pt x="27724" y="51206"/>
                </a:moveTo>
                <a:lnTo>
                  <a:pt x="0" y="51206"/>
                </a:lnTo>
                <a:lnTo>
                  <a:pt x="0" y="69456"/>
                </a:lnTo>
                <a:lnTo>
                  <a:pt x="23647" y="69456"/>
                </a:lnTo>
                <a:lnTo>
                  <a:pt x="20718" y="82147"/>
                </a:lnTo>
                <a:lnTo>
                  <a:pt x="17638" y="94606"/>
                </a:lnTo>
                <a:lnTo>
                  <a:pt x="14405" y="106835"/>
                </a:lnTo>
                <a:lnTo>
                  <a:pt x="11018" y="118835"/>
                </a:lnTo>
                <a:lnTo>
                  <a:pt x="31534" y="124269"/>
                </a:lnTo>
                <a:lnTo>
                  <a:pt x="31699" y="123812"/>
                </a:lnTo>
                <a:lnTo>
                  <a:pt x="31953" y="123202"/>
                </a:lnTo>
                <a:lnTo>
                  <a:pt x="32296" y="122440"/>
                </a:lnTo>
                <a:lnTo>
                  <a:pt x="126365" y="122440"/>
                </a:lnTo>
                <a:lnTo>
                  <a:pt x="102966" y="130634"/>
                </a:lnTo>
                <a:lnTo>
                  <a:pt x="102717" y="151726"/>
                </a:lnTo>
                <a:lnTo>
                  <a:pt x="139906" y="142950"/>
                </a:lnTo>
                <a:lnTo>
                  <a:pt x="151536" y="122440"/>
                </a:lnTo>
                <a:lnTo>
                  <a:pt x="170865" y="122440"/>
                </a:lnTo>
                <a:lnTo>
                  <a:pt x="170865" y="104178"/>
                </a:lnTo>
                <a:lnTo>
                  <a:pt x="154838" y="104178"/>
                </a:lnTo>
                <a:lnTo>
                  <a:pt x="156004" y="93843"/>
                </a:lnTo>
                <a:lnTo>
                  <a:pt x="156893" y="80829"/>
                </a:lnTo>
                <a:lnTo>
                  <a:pt x="180009" y="69456"/>
                </a:lnTo>
                <a:lnTo>
                  <a:pt x="180009" y="51206"/>
                </a:lnTo>
                <a:lnTo>
                  <a:pt x="158153" y="51206"/>
                </a:lnTo>
                <a:lnTo>
                  <a:pt x="158370" y="39871"/>
                </a:lnTo>
                <a:lnTo>
                  <a:pt x="158528" y="27636"/>
                </a:lnTo>
                <a:lnTo>
                  <a:pt x="158626" y="14501"/>
                </a:lnTo>
                <a:lnTo>
                  <a:pt x="158661" y="466"/>
                </a:lnTo>
                <a:lnTo>
                  <a:pt x="36614" y="0"/>
                </a:lnTo>
                <a:lnTo>
                  <a:pt x="34675" y="12850"/>
                </a:lnTo>
                <a:lnTo>
                  <a:pt x="32583" y="25482"/>
                </a:lnTo>
                <a:lnTo>
                  <a:pt x="30341" y="37896"/>
                </a:lnTo>
                <a:lnTo>
                  <a:pt x="27952" y="50091"/>
                </a:lnTo>
                <a:lnTo>
                  <a:pt x="27724" y="51206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00639" y="2736024"/>
            <a:ext cx="97891" cy="34721"/>
          </a:xfrm>
          <a:custGeom>
            <a:avLst/>
            <a:gdLst/>
            <a:ahLst/>
            <a:cxnLst/>
            <a:rect l="l" t="t" r="r" b="b"/>
            <a:pathLst>
              <a:path w="97891" h="34721">
                <a:moveTo>
                  <a:pt x="8902" y="0"/>
                </a:moveTo>
                <a:lnTo>
                  <a:pt x="97891" y="0"/>
                </a:lnTo>
                <a:lnTo>
                  <a:pt x="97010" y="16038"/>
                </a:lnTo>
                <a:lnTo>
                  <a:pt x="95866" y="28196"/>
                </a:lnTo>
                <a:lnTo>
                  <a:pt x="66103" y="34721"/>
                </a:lnTo>
                <a:lnTo>
                  <a:pt x="77546" y="23749"/>
                </a:lnTo>
                <a:lnTo>
                  <a:pt x="68117" y="17024"/>
                </a:lnTo>
                <a:lnTo>
                  <a:pt x="57421" y="10505"/>
                </a:lnTo>
                <a:lnTo>
                  <a:pt x="45457" y="4188"/>
                </a:lnTo>
                <a:lnTo>
                  <a:pt x="26695" y="14592"/>
                </a:lnTo>
                <a:lnTo>
                  <a:pt x="38261" y="20516"/>
                </a:lnTo>
                <a:lnTo>
                  <a:pt x="49324" y="26804"/>
                </a:lnTo>
                <a:lnTo>
                  <a:pt x="59883" y="33450"/>
                </a:lnTo>
                <a:lnTo>
                  <a:pt x="0" y="34721"/>
                </a:lnTo>
                <a:lnTo>
                  <a:pt x="3329" y="22737"/>
                </a:lnTo>
                <a:lnTo>
                  <a:pt x="6464" y="10405"/>
                </a:lnTo>
                <a:lnTo>
                  <a:pt x="8902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13352" y="2684830"/>
            <a:ext cx="86194" cy="32943"/>
          </a:xfrm>
          <a:custGeom>
            <a:avLst/>
            <a:gdLst/>
            <a:ahLst/>
            <a:cxnLst/>
            <a:rect l="l" t="t" r="r" b="b"/>
            <a:pathLst>
              <a:path w="86194" h="32943">
                <a:moveTo>
                  <a:pt x="6108" y="0"/>
                </a:moveTo>
                <a:lnTo>
                  <a:pt x="86194" y="0"/>
                </a:lnTo>
                <a:lnTo>
                  <a:pt x="85994" y="13565"/>
                </a:lnTo>
                <a:lnTo>
                  <a:pt x="85800" y="26041"/>
                </a:lnTo>
                <a:lnTo>
                  <a:pt x="57721" y="32943"/>
                </a:lnTo>
                <a:lnTo>
                  <a:pt x="68910" y="21958"/>
                </a:lnTo>
                <a:lnTo>
                  <a:pt x="59255" y="15268"/>
                </a:lnTo>
                <a:lnTo>
                  <a:pt x="48375" y="8857"/>
                </a:lnTo>
                <a:lnTo>
                  <a:pt x="36266" y="2720"/>
                </a:lnTo>
                <a:lnTo>
                  <a:pt x="20091" y="14859"/>
                </a:lnTo>
                <a:lnTo>
                  <a:pt x="31839" y="20526"/>
                </a:lnTo>
                <a:lnTo>
                  <a:pt x="42944" y="26672"/>
                </a:lnTo>
                <a:lnTo>
                  <a:pt x="0" y="32943"/>
                </a:lnTo>
                <a:lnTo>
                  <a:pt x="2436" y="20667"/>
                </a:lnTo>
                <a:lnTo>
                  <a:pt x="4724" y="8133"/>
                </a:lnTo>
                <a:lnTo>
                  <a:pt x="6108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66717" y="2611805"/>
            <a:ext cx="229869" cy="208470"/>
          </a:xfrm>
          <a:custGeom>
            <a:avLst/>
            <a:gdLst/>
            <a:ahLst/>
            <a:cxnLst/>
            <a:rect l="l" t="t" r="r" b="b"/>
            <a:pathLst>
              <a:path w="229869" h="208470">
                <a:moveTo>
                  <a:pt x="7112" y="45516"/>
                </a:moveTo>
                <a:lnTo>
                  <a:pt x="30530" y="45516"/>
                </a:lnTo>
                <a:lnTo>
                  <a:pt x="30530" y="18059"/>
                </a:lnTo>
                <a:lnTo>
                  <a:pt x="104749" y="18059"/>
                </a:lnTo>
                <a:lnTo>
                  <a:pt x="104749" y="32740"/>
                </a:lnTo>
                <a:lnTo>
                  <a:pt x="46786" y="32740"/>
                </a:lnTo>
                <a:lnTo>
                  <a:pt x="46786" y="50203"/>
                </a:lnTo>
                <a:lnTo>
                  <a:pt x="104749" y="50203"/>
                </a:lnTo>
                <a:lnTo>
                  <a:pt x="104749" y="63893"/>
                </a:lnTo>
                <a:lnTo>
                  <a:pt x="38671" y="63893"/>
                </a:lnTo>
                <a:lnTo>
                  <a:pt x="38671" y="144462"/>
                </a:lnTo>
                <a:lnTo>
                  <a:pt x="104749" y="144462"/>
                </a:lnTo>
                <a:lnTo>
                  <a:pt x="104749" y="159943"/>
                </a:lnTo>
                <a:lnTo>
                  <a:pt x="0" y="159943"/>
                </a:lnTo>
                <a:lnTo>
                  <a:pt x="0" y="179184"/>
                </a:lnTo>
                <a:lnTo>
                  <a:pt x="104749" y="179184"/>
                </a:lnTo>
                <a:lnTo>
                  <a:pt x="104749" y="208470"/>
                </a:lnTo>
                <a:lnTo>
                  <a:pt x="128168" y="208470"/>
                </a:lnTo>
                <a:lnTo>
                  <a:pt x="128168" y="179184"/>
                </a:lnTo>
                <a:lnTo>
                  <a:pt x="229869" y="179184"/>
                </a:lnTo>
                <a:lnTo>
                  <a:pt x="229869" y="159943"/>
                </a:lnTo>
                <a:lnTo>
                  <a:pt x="128168" y="159943"/>
                </a:lnTo>
                <a:lnTo>
                  <a:pt x="128168" y="144462"/>
                </a:lnTo>
                <a:lnTo>
                  <a:pt x="193255" y="144462"/>
                </a:lnTo>
                <a:lnTo>
                  <a:pt x="193255" y="63893"/>
                </a:lnTo>
                <a:lnTo>
                  <a:pt x="128168" y="63893"/>
                </a:lnTo>
                <a:lnTo>
                  <a:pt x="128168" y="50203"/>
                </a:lnTo>
                <a:lnTo>
                  <a:pt x="184099" y="50203"/>
                </a:lnTo>
                <a:lnTo>
                  <a:pt x="184099" y="32740"/>
                </a:lnTo>
                <a:lnTo>
                  <a:pt x="128168" y="32740"/>
                </a:lnTo>
                <a:lnTo>
                  <a:pt x="128168" y="18059"/>
                </a:lnTo>
                <a:lnTo>
                  <a:pt x="200202" y="18059"/>
                </a:lnTo>
                <a:lnTo>
                  <a:pt x="200202" y="45516"/>
                </a:lnTo>
                <a:lnTo>
                  <a:pt x="223608" y="45516"/>
                </a:lnTo>
                <a:lnTo>
                  <a:pt x="223608" y="0"/>
                </a:lnTo>
                <a:lnTo>
                  <a:pt x="7112" y="0"/>
                </a:lnTo>
                <a:lnTo>
                  <a:pt x="7112" y="45516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10805" y="2728826"/>
            <a:ext cx="143751" cy="0"/>
          </a:xfrm>
          <a:custGeom>
            <a:avLst/>
            <a:gdLst/>
            <a:ahLst/>
            <a:cxnLst/>
            <a:rect l="l" t="t" r="r" b="b"/>
            <a:pathLst>
              <a:path w="143751">
                <a:moveTo>
                  <a:pt x="0" y="0"/>
                </a:moveTo>
                <a:lnTo>
                  <a:pt x="143751" y="0"/>
                </a:lnTo>
              </a:path>
            </a:pathLst>
          </a:custGeom>
          <a:ln w="5603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91036" y="2608833"/>
            <a:ext cx="65138" cy="146443"/>
          </a:xfrm>
          <a:custGeom>
            <a:avLst/>
            <a:gdLst/>
            <a:ahLst/>
            <a:cxnLst/>
            <a:rect l="l" t="t" r="r" b="b"/>
            <a:pathLst>
              <a:path w="65138" h="146443">
                <a:moveTo>
                  <a:pt x="34823" y="112572"/>
                </a:moveTo>
                <a:lnTo>
                  <a:pt x="33972" y="120510"/>
                </a:lnTo>
                <a:lnTo>
                  <a:pt x="29743" y="124472"/>
                </a:lnTo>
                <a:lnTo>
                  <a:pt x="22110" y="124472"/>
                </a:lnTo>
                <a:lnTo>
                  <a:pt x="0" y="124472"/>
                </a:lnTo>
                <a:lnTo>
                  <a:pt x="10160" y="146443"/>
                </a:lnTo>
                <a:lnTo>
                  <a:pt x="27777" y="145731"/>
                </a:lnTo>
                <a:lnTo>
                  <a:pt x="40645" y="143594"/>
                </a:lnTo>
                <a:lnTo>
                  <a:pt x="48767" y="140029"/>
                </a:lnTo>
                <a:lnTo>
                  <a:pt x="55892" y="134619"/>
                </a:lnTo>
                <a:lnTo>
                  <a:pt x="59029" y="127228"/>
                </a:lnTo>
                <a:lnTo>
                  <a:pt x="59029" y="117157"/>
                </a:lnTo>
                <a:lnTo>
                  <a:pt x="59029" y="12128"/>
                </a:lnTo>
                <a:lnTo>
                  <a:pt x="63106" y="9525"/>
                </a:lnTo>
                <a:lnTo>
                  <a:pt x="65138" y="7315"/>
                </a:lnTo>
                <a:lnTo>
                  <a:pt x="65138" y="5486"/>
                </a:lnTo>
                <a:lnTo>
                  <a:pt x="65138" y="3962"/>
                </a:lnTo>
                <a:lnTo>
                  <a:pt x="63690" y="3048"/>
                </a:lnTo>
                <a:lnTo>
                  <a:pt x="60820" y="2743"/>
                </a:lnTo>
                <a:lnTo>
                  <a:pt x="34823" y="0"/>
                </a:lnTo>
                <a:lnTo>
                  <a:pt x="34823" y="112572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24984" y="2647276"/>
            <a:ext cx="74244" cy="87858"/>
          </a:xfrm>
          <a:custGeom>
            <a:avLst/>
            <a:gdLst/>
            <a:ahLst/>
            <a:cxnLst/>
            <a:rect l="l" t="t" r="r" b="b"/>
            <a:pathLst>
              <a:path w="74244" h="87858">
                <a:moveTo>
                  <a:pt x="0" y="77800"/>
                </a:moveTo>
                <a:lnTo>
                  <a:pt x="23393" y="87858"/>
                </a:lnTo>
                <a:lnTo>
                  <a:pt x="30712" y="78986"/>
                </a:lnTo>
                <a:lnTo>
                  <a:pt x="37904" y="69514"/>
                </a:lnTo>
                <a:lnTo>
                  <a:pt x="44967" y="59443"/>
                </a:lnTo>
                <a:lnTo>
                  <a:pt x="51902" y="48773"/>
                </a:lnTo>
                <a:lnTo>
                  <a:pt x="58709" y="37504"/>
                </a:lnTo>
                <a:lnTo>
                  <a:pt x="65386" y="25637"/>
                </a:lnTo>
                <a:lnTo>
                  <a:pt x="73228" y="13576"/>
                </a:lnTo>
                <a:lnTo>
                  <a:pt x="74244" y="12357"/>
                </a:lnTo>
                <a:lnTo>
                  <a:pt x="74244" y="10985"/>
                </a:lnTo>
                <a:lnTo>
                  <a:pt x="74244" y="10071"/>
                </a:lnTo>
                <a:lnTo>
                  <a:pt x="73304" y="9296"/>
                </a:lnTo>
                <a:lnTo>
                  <a:pt x="71437" y="8686"/>
                </a:lnTo>
                <a:lnTo>
                  <a:pt x="49834" y="0"/>
                </a:lnTo>
                <a:lnTo>
                  <a:pt x="32238" y="35295"/>
                </a:lnTo>
                <a:lnTo>
                  <a:pt x="2327" y="75341"/>
                </a:lnTo>
                <a:lnTo>
                  <a:pt x="0" y="7780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79568" y="2646111"/>
            <a:ext cx="78308" cy="61089"/>
          </a:xfrm>
          <a:custGeom>
            <a:avLst/>
            <a:gdLst/>
            <a:ahLst/>
            <a:cxnLst/>
            <a:rect l="l" t="t" r="r" b="b"/>
            <a:pathLst>
              <a:path w="78308" h="61089">
                <a:moveTo>
                  <a:pt x="0" y="6651"/>
                </a:moveTo>
                <a:lnTo>
                  <a:pt x="31102" y="42605"/>
                </a:lnTo>
                <a:lnTo>
                  <a:pt x="51790" y="61089"/>
                </a:lnTo>
                <a:lnTo>
                  <a:pt x="78308" y="49666"/>
                </a:lnTo>
                <a:lnTo>
                  <a:pt x="67358" y="42439"/>
                </a:lnTo>
                <a:lnTo>
                  <a:pt x="56928" y="34793"/>
                </a:lnTo>
                <a:lnTo>
                  <a:pt x="47016" y="26726"/>
                </a:lnTo>
                <a:lnTo>
                  <a:pt x="37624" y="18238"/>
                </a:lnTo>
                <a:lnTo>
                  <a:pt x="28750" y="9330"/>
                </a:lnTo>
                <a:lnTo>
                  <a:pt x="20396" y="0"/>
                </a:lnTo>
                <a:lnTo>
                  <a:pt x="0" y="6651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35731" y="2704934"/>
            <a:ext cx="189595" cy="112814"/>
          </a:xfrm>
          <a:custGeom>
            <a:avLst/>
            <a:gdLst/>
            <a:ahLst/>
            <a:cxnLst/>
            <a:rect l="l" t="t" r="r" b="b"/>
            <a:pathLst>
              <a:path w="189595" h="112814">
                <a:moveTo>
                  <a:pt x="115363" y="43243"/>
                </a:moveTo>
                <a:lnTo>
                  <a:pt x="71321" y="68017"/>
                </a:lnTo>
                <a:lnTo>
                  <a:pt x="25813" y="84507"/>
                </a:lnTo>
                <a:lnTo>
                  <a:pt x="0" y="91049"/>
                </a:lnTo>
                <a:lnTo>
                  <a:pt x="6537" y="112814"/>
                </a:lnTo>
                <a:lnTo>
                  <a:pt x="46652" y="100798"/>
                </a:lnTo>
                <a:lnTo>
                  <a:pt x="90144" y="83593"/>
                </a:lnTo>
                <a:lnTo>
                  <a:pt x="123513" y="64924"/>
                </a:lnTo>
                <a:lnTo>
                  <a:pt x="163491" y="34873"/>
                </a:lnTo>
                <a:lnTo>
                  <a:pt x="183229" y="17631"/>
                </a:lnTo>
                <a:lnTo>
                  <a:pt x="187563" y="17386"/>
                </a:lnTo>
                <a:lnTo>
                  <a:pt x="189595" y="16560"/>
                </a:lnTo>
                <a:lnTo>
                  <a:pt x="189595" y="14871"/>
                </a:lnTo>
                <a:lnTo>
                  <a:pt x="189595" y="13042"/>
                </a:lnTo>
                <a:lnTo>
                  <a:pt x="188490" y="11595"/>
                </a:lnTo>
                <a:lnTo>
                  <a:pt x="186293" y="10528"/>
                </a:lnTo>
                <a:lnTo>
                  <a:pt x="164169" y="0"/>
                </a:lnTo>
                <a:lnTo>
                  <a:pt x="155142" y="9461"/>
                </a:lnTo>
                <a:lnTo>
                  <a:pt x="145883" y="18420"/>
                </a:lnTo>
                <a:lnTo>
                  <a:pt x="136393" y="26876"/>
                </a:lnTo>
                <a:lnTo>
                  <a:pt x="126672" y="34829"/>
                </a:lnTo>
                <a:lnTo>
                  <a:pt x="116719" y="42280"/>
                </a:lnTo>
                <a:lnTo>
                  <a:pt x="115363" y="43243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85369" y="2605989"/>
            <a:ext cx="96650" cy="205054"/>
          </a:xfrm>
          <a:custGeom>
            <a:avLst/>
            <a:gdLst/>
            <a:ahLst/>
            <a:cxnLst/>
            <a:rect l="l" t="t" r="r" b="b"/>
            <a:pathLst>
              <a:path w="96650" h="205054">
                <a:moveTo>
                  <a:pt x="2022" y="70510"/>
                </a:moveTo>
                <a:lnTo>
                  <a:pt x="27956" y="70510"/>
                </a:lnTo>
                <a:lnTo>
                  <a:pt x="23648" y="85482"/>
                </a:lnTo>
                <a:lnTo>
                  <a:pt x="10860" y="121960"/>
                </a:lnTo>
                <a:lnTo>
                  <a:pt x="0" y="144322"/>
                </a:lnTo>
                <a:lnTo>
                  <a:pt x="17275" y="166611"/>
                </a:lnTo>
                <a:lnTo>
                  <a:pt x="21413" y="155218"/>
                </a:lnTo>
                <a:lnTo>
                  <a:pt x="25232" y="143282"/>
                </a:lnTo>
                <a:lnTo>
                  <a:pt x="28732" y="130801"/>
                </a:lnTo>
                <a:lnTo>
                  <a:pt x="32274" y="116497"/>
                </a:lnTo>
                <a:lnTo>
                  <a:pt x="33378" y="112077"/>
                </a:lnTo>
                <a:lnTo>
                  <a:pt x="34560" y="107340"/>
                </a:lnTo>
                <a:lnTo>
                  <a:pt x="34560" y="205054"/>
                </a:lnTo>
                <a:lnTo>
                  <a:pt x="56988" y="205054"/>
                </a:lnTo>
                <a:lnTo>
                  <a:pt x="56988" y="103911"/>
                </a:lnTo>
                <a:lnTo>
                  <a:pt x="62628" y="115724"/>
                </a:lnTo>
                <a:lnTo>
                  <a:pt x="68586" y="127079"/>
                </a:lnTo>
                <a:lnTo>
                  <a:pt x="74866" y="137976"/>
                </a:lnTo>
                <a:lnTo>
                  <a:pt x="96650" y="133883"/>
                </a:lnTo>
                <a:lnTo>
                  <a:pt x="89153" y="124889"/>
                </a:lnTo>
                <a:lnTo>
                  <a:pt x="82077" y="115093"/>
                </a:lnTo>
                <a:lnTo>
                  <a:pt x="75423" y="104496"/>
                </a:lnTo>
                <a:lnTo>
                  <a:pt x="69191" y="93096"/>
                </a:lnTo>
                <a:lnTo>
                  <a:pt x="63381" y="80895"/>
                </a:lnTo>
                <a:lnTo>
                  <a:pt x="84445" y="70510"/>
                </a:lnTo>
                <a:lnTo>
                  <a:pt x="84445" y="51257"/>
                </a:lnTo>
                <a:lnTo>
                  <a:pt x="56988" y="51257"/>
                </a:lnTo>
                <a:lnTo>
                  <a:pt x="56988" y="9156"/>
                </a:lnTo>
                <a:lnTo>
                  <a:pt x="59693" y="7175"/>
                </a:lnTo>
                <a:lnTo>
                  <a:pt x="61052" y="5727"/>
                </a:lnTo>
                <a:lnTo>
                  <a:pt x="61052" y="4800"/>
                </a:lnTo>
                <a:lnTo>
                  <a:pt x="61052" y="2971"/>
                </a:lnTo>
                <a:lnTo>
                  <a:pt x="59109" y="1904"/>
                </a:lnTo>
                <a:lnTo>
                  <a:pt x="55210" y="1600"/>
                </a:lnTo>
                <a:lnTo>
                  <a:pt x="34560" y="0"/>
                </a:lnTo>
                <a:lnTo>
                  <a:pt x="34560" y="51257"/>
                </a:lnTo>
                <a:lnTo>
                  <a:pt x="2022" y="51257"/>
                </a:lnTo>
                <a:lnTo>
                  <a:pt x="2022" y="7051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81867" y="2605239"/>
            <a:ext cx="136309" cy="51206"/>
          </a:xfrm>
          <a:custGeom>
            <a:avLst/>
            <a:gdLst/>
            <a:ahLst/>
            <a:cxnLst/>
            <a:rect l="l" t="t" r="r" b="b"/>
            <a:pathLst>
              <a:path w="136309" h="51206">
                <a:moveTo>
                  <a:pt x="55943" y="32956"/>
                </a:moveTo>
                <a:lnTo>
                  <a:pt x="0" y="32956"/>
                </a:lnTo>
                <a:lnTo>
                  <a:pt x="0" y="51206"/>
                </a:lnTo>
                <a:lnTo>
                  <a:pt x="136309" y="51206"/>
                </a:lnTo>
                <a:lnTo>
                  <a:pt x="136309" y="32956"/>
                </a:lnTo>
                <a:lnTo>
                  <a:pt x="79349" y="32956"/>
                </a:lnTo>
                <a:lnTo>
                  <a:pt x="79349" y="10071"/>
                </a:lnTo>
                <a:lnTo>
                  <a:pt x="82067" y="7632"/>
                </a:lnTo>
                <a:lnTo>
                  <a:pt x="83426" y="5803"/>
                </a:lnTo>
                <a:lnTo>
                  <a:pt x="83426" y="4584"/>
                </a:lnTo>
                <a:lnTo>
                  <a:pt x="83426" y="2908"/>
                </a:lnTo>
                <a:lnTo>
                  <a:pt x="81381" y="1917"/>
                </a:lnTo>
                <a:lnTo>
                  <a:pt x="77317" y="1612"/>
                </a:lnTo>
                <a:lnTo>
                  <a:pt x="55943" y="0"/>
                </a:lnTo>
                <a:lnTo>
                  <a:pt x="55943" y="32956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69738" y="2661919"/>
            <a:ext cx="64071" cy="61315"/>
          </a:xfrm>
          <a:custGeom>
            <a:avLst/>
            <a:gdLst/>
            <a:ahLst/>
            <a:cxnLst/>
            <a:rect l="l" t="t" r="r" b="b"/>
            <a:pathLst>
              <a:path w="64071" h="61315">
                <a:moveTo>
                  <a:pt x="0" y="50330"/>
                </a:moveTo>
                <a:lnTo>
                  <a:pt x="22377" y="61315"/>
                </a:lnTo>
                <a:lnTo>
                  <a:pt x="31482" y="51951"/>
                </a:lnTo>
                <a:lnTo>
                  <a:pt x="39763" y="42214"/>
                </a:lnTo>
                <a:lnTo>
                  <a:pt x="47220" y="32103"/>
                </a:lnTo>
                <a:lnTo>
                  <a:pt x="56781" y="16700"/>
                </a:lnTo>
                <a:lnTo>
                  <a:pt x="60172" y="12357"/>
                </a:lnTo>
                <a:lnTo>
                  <a:pt x="62039" y="11899"/>
                </a:lnTo>
                <a:lnTo>
                  <a:pt x="63398" y="10833"/>
                </a:lnTo>
                <a:lnTo>
                  <a:pt x="64071" y="9982"/>
                </a:lnTo>
                <a:lnTo>
                  <a:pt x="64071" y="9372"/>
                </a:lnTo>
                <a:lnTo>
                  <a:pt x="64071" y="8153"/>
                </a:lnTo>
                <a:lnTo>
                  <a:pt x="62801" y="7162"/>
                </a:lnTo>
                <a:lnTo>
                  <a:pt x="60261" y="6400"/>
                </a:lnTo>
                <a:lnTo>
                  <a:pt x="39662" y="0"/>
                </a:lnTo>
                <a:lnTo>
                  <a:pt x="18293" y="32024"/>
                </a:lnTo>
                <a:lnTo>
                  <a:pt x="441" y="49953"/>
                </a:lnTo>
                <a:lnTo>
                  <a:pt x="0" y="5033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63312" y="2664117"/>
            <a:ext cx="61010" cy="48464"/>
          </a:xfrm>
          <a:custGeom>
            <a:avLst/>
            <a:gdLst/>
            <a:ahLst/>
            <a:cxnLst/>
            <a:rect l="l" t="t" r="r" b="b"/>
            <a:pathLst>
              <a:path w="61010" h="48464">
                <a:moveTo>
                  <a:pt x="0" y="11531"/>
                </a:moveTo>
                <a:lnTo>
                  <a:pt x="9104" y="19820"/>
                </a:lnTo>
                <a:lnTo>
                  <a:pt x="17860" y="28738"/>
                </a:lnTo>
                <a:lnTo>
                  <a:pt x="26267" y="38286"/>
                </a:lnTo>
                <a:lnTo>
                  <a:pt x="34325" y="48464"/>
                </a:lnTo>
                <a:lnTo>
                  <a:pt x="61010" y="45617"/>
                </a:lnTo>
                <a:lnTo>
                  <a:pt x="34566" y="15828"/>
                </a:lnTo>
                <a:lnTo>
                  <a:pt x="16734" y="0"/>
                </a:lnTo>
                <a:lnTo>
                  <a:pt x="0" y="11531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76018" y="2712250"/>
            <a:ext cx="150336" cy="108013"/>
          </a:xfrm>
          <a:custGeom>
            <a:avLst/>
            <a:gdLst/>
            <a:ahLst/>
            <a:cxnLst/>
            <a:rect l="l" t="t" r="r" b="b"/>
            <a:pathLst>
              <a:path w="150336" h="108013">
                <a:moveTo>
                  <a:pt x="72028" y="46456"/>
                </a:moveTo>
                <a:lnTo>
                  <a:pt x="64145" y="37357"/>
                </a:lnTo>
                <a:lnTo>
                  <a:pt x="56996" y="27177"/>
                </a:lnTo>
                <a:lnTo>
                  <a:pt x="50583" y="15918"/>
                </a:lnTo>
                <a:lnTo>
                  <a:pt x="44908" y="3580"/>
                </a:lnTo>
                <a:lnTo>
                  <a:pt x="24238" y="7556"/>
                </a:lnTo>
                <a:lnTo>
                  <a:pt x="29915" y="20222"/>
                </a:lnTo>
                <a:lnTo>
                  <a:pt x="36163" y="31896"/>
                </a:lnTo>
                <a:lnTo>
                  <a:pt x="42980" y="42580"/>
                </a:lnTo>
                <a:lnTo>
                  <a:pt x="50369" y="52274"/>
                </a:lnTo>
                <a:lnTo>
                  <a:pt x="45224" y="61895"/>
                </a:lnTo>
                <a:lnTo>
                  <a:pt x="37368" y="69988"/>
                </a:lnTo>
                <a:lnTo>
                  <a:pt x="27047" y="76825"/>
                </a:lnTo>
                <a:lnTo>
                  <a:pt x="14509" y="82679"/>
                </a:lnTo>
                <a:lnTo>
                  <a:pt x="0" y="87821"/>
                </a:lnTo>
                <a:lnTo>
                  <a:pt x="11017" y="108013"/>
                </a:lnTo>
                <a:lnTo>
                  <a:pt x="49302" y="91103"/>
                </a:lnTo>
                <a:lnTo>
                  <a:pt x="69114" y="78961"/>
                </a:lnTo>
                <a:lnTo>
                  <a:pt x="80027" y="83316"/>
                </a:lnTo>
                <a:lnTo>
                  <a:pt x="91009" y="88208"/>
                </a:lnTo>
                <a:lnTo>
                  <a:pt x="102228" y="93511"/>
                </a:lnTo>
                <a:lnTo>
                  <a:pt x="113851" y="99100"/>
                </a:lnTo>
                <a:lnTo>
                  <a:pt x="126047" y="104847"/>
                </a:lnTo>
                <a:lnTo>
                  <a:pt x="150336" y="90614"/>
                </a:lnTo>
                <a:lnTo>
                  <a:pt x="136615" y="85626"/>
                </a:lnTo>
                <a:lnTo>
                  <a:pt x="123941" y="80397"/>
                </a:lnTo>
                <a:lnTo>
                  <a:pt x="112313" y="74927"/>
                </a:lnTo>
                <a:lnTo>
                  <a:pt x="101733" y="69217"/>
                </a:lnTo>
                <a:lnTo>
                  <a:pt x="92200" y="63267"/>
                </a:lnTo>
                <a:lnTo>
                  <a:pt x="97551" y="53451"/>
                </a:lnTo>
                <a:lnTo>
                  <a:pt x="103463" y="42954"/>
                </a:lnTo>
                <a:lnTo>
                  <a:pt x="109719" y="31629"/>
                </a:lnTo>
                <a:lnTo>
                  <a:pt x="116103" y="19328"/>
                </a:lnTo>
                <a:lnTo>
                  <a:pt x="122206" y="12826"/>
                </a:lnTo>
                <a:lnTo>
                  <a:pt x="123895" y="11607"/>
                </a:lnTo>
                <a:lnTo>
                  <a:pt x="123895" y="10071"/>
                </a:lnTo>
                <a:lnTo>
                  <a:pt x="123895" y="8851"/>
                </a:lnTo>
                <a:lnTo>
                  <a:pt x="123133" y="8013"/>
                </a:lnTo>
                <a:lnTo>
                  <a:pt x="121609" y="7556"/>
                </a:lnTo>
                <a:lnTo>
                  <a:pt x="99485" y="0"/>
                </a:lnTo>
                <a:lnTo>
                  <a:pt x="93576" y="13035"/>
                </a:lnTo>
                <a:lnTo>
                  <a:pt x="87326" y="24775"/>
                </a:lnTo>
                <a:lnTo>
                  <a:pt x="80736" y="35222"/>
                </a:lnTo>
                <a:lnTo>
                  <a:pt x="73807" y="44376"/>
                </a:lnTo>
                <a:lnTo>
                  <a:pt x="72028" y="46456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09310" y="2603360"/>
            <a:ext cx="232954" cy="218719"/>
          </a:xfrm>
          <a:custGeom>
            <a:avLst/>
            <a:gdLst/>
            <a:ahLst/>
            <a:cxnLst/>
            <a:rect l="l" t="t" r="r" b="b"/>
            <a:pathLst>
              <a:path w="232954" h="218719">
                <a:moveTo>
                  <a:pt x="16014" y="28689"/>
                </a:moveTo>
                <a:lnTo>
                  <a:pt x="57721" y="28689"/>
                </a:lnTo>
                <a:lnTo>
                  <a:pt x="57721" y="41186"/>
                </a:lnTo>
                <a:lnTo>
                  <a:pt x="0" y="41186"/>
                </a:lnTo>
                <a:lnTo>
                  <a:pt x="0" y="57848"/>
                </a:lnTo>
                <a:lnTo>
                  <a:pt x="143217" y="57848"/>
                </a:lnTo>
                <a:lnTo>
                  <a:pt x="143802" y="72582"/>
                </a:lnTo>
                <a:lnTo>
                  <a:pt x="144546" y="85947"/>
                </a:lnTo>
                <a:lnTo>
                  <a:pt x="151497" y="135481"/>
                </a:lnTo>
                <a:lnTo>
                  <a:pt x="158681" y="159186"/>
                </a:lnTo>
                <a:lnTo>
                  <a:pt x="161010" y="172643"/>
                </a:lnTo>
                <a:lnTo>
                  <a:pt x="130829" y="205240"/>
                </a:lnTo>
                <a:lnTo>
                  <a:pt x="146265" y="218719"/>
                </a:lnTo>
                <a:lnTo>
                  <a:pt x="155682" y="209665"/>
                </a:lnTo>
                <a:lnTo>
                  <a:pt x="164393" y="200385"/>
                </a:lnTo>
                <a:lnTo>
                  <a:pt x="172396" y="190877"/>
                </a:lnTo>
                <a:lnTo>
                  <a:pt x="178638" y="197129"/>
                </a:lnTo>
                <a:lnTo>
                  <a:pt x="183807" y="203542"/>
                </a:lnTo>
                <a:lnTo>
                  <a:pt x="189242" y="208419"/>
                </a:lnTo>
                <a:lnTo>
                  <a:pt x="196189" y="215277"/>
                </a:lnTo>
                <a:lnTo>
                  <a:pt x="202882" y="218719"/>
                </a:lnTo>
                <a:lnTo>
                  <a:pt x="209321" y="218719"/>
                </a:lnTo>
                <a:lnTo>
                  <a:pt x="214744" y="218719"/>
                </a:lnTo>
                <a:lnTo>
                  <a:pt x="219659" y="214820"/>
                </a:lnTo>
                <a:lnTo>
                  <a:pt x="224066" y="207048"/>
                </a:lnTo>
                <a:lnTo>
                  <a:pt x="228514" y="197871"/>
                </a:lnTo>
                <a:lnTo>
                  <a:pt x="232954" y="184820"/>
                </a:lnTo>
                <a:lnTo>
                  <a:pt x="217462" y="164947"/>
                </a:lnTo>
                <a:lnTo>
                  <a:pt x="213534" y="182415"/>
                </a:lnTo>
                <a:lnTo>
                  <a:pt x="210960" y="191371"/>
                </a:lnTo>
                <a:lnTo>
                  <a:pt x="209410" y="194614"/>
                </a:lnTo>
                <a:lnTo>
                  <a:pt x="208305" y="195833"/>
                </a:lnTo>
                <a:lnTo>
                  <a:pt x="207289" y="195833"/>
                </a:lnTo>
                <a:lnTo>
                  <a:pt x="202882" y="195833"/>
                </a:lnTo>
                <a:lnTo>
                  <a:pt x="186181" y="171119"/>
                </a:lnTo>
                <a:lnTo>
                  <a:pt x="188899" y="166700"/>
                </a:lnTo>
                <a:lnTo>
                  <a:pt x="191274" y="162128"/>
                </a:lnTo>
                <a:lnTo>
                  <a:pt x="193306" y="157391"/>
                </a:lnTo>
                <a:lnTo>
                  <a:pt x="197639" y="148335"/>
                </a:lnTo>
                <a:lnTo>
                  <a:pt x="201762" y="138144"/>
                </a:lnTo>
                <a:lnTo>
                  <a:pt x="205675" y="126818"/>
                </a:lnTo>
                <a:lnTo>
                  <a:pt x="209380" y="114357"/>
                </a:lnTo>
                <a:lnTo>
                  <a:pt x="212875" y="100761"/>
                </a:lnTo>
                <a:lnTo>
                  <a:pt x="216161" y="86029"/>
                </a:lnTo>
                <a:lnTo>
                  <a:pt x="220167" y="77914"/>
                </a:lnTo>
                <a:lnTo>
                  <a:pt x="221526" y="76390"/>
                </a:lnTo>
                <a:lnTo>
                  <a:pt x="221526" y="75018"/>
                </a:lnTo>
                <a:lnTo>
                  <a:pt x="221526" y="73799"/>
                </a:lnTo>
                <a:lnTo>
                  <a:pt x="220421" y="72885"/>
                </a:lnTo>
                <a:lnTo>
                  <a:pt x="218224" y="72262"/>
                </a:lnTo>
                <a:lnTo>
                  <a:pt x="198132" y="67005"/>
                </a:lnTo>
                <a:lnTo>
                  <a:pt x="195966" y="80184"/>
                </a:lnTo>
                <a:lnTo>
                  <a:pt x="193387" y="92977"/>
                </a:lnTo>
                <a:lnTo>
                  <a:pt x="179654" y="138328"/>
                </a:lnTo>
                <a:lnTo>
                  <a:pt x="176275" y="146405"/>
                </a:lnTo>
                <a:lnTo>
                  <a:pt x="173723" y="139090"/>
                </a:lnTo>
                <a:lnTo>
                  <a:pt x="166982" y="101271"/>
                </a:lnTo>
                <a:lnTo>
                  <a:pt x="164366" y="59182"/>
                </a:lnTo>
                <a:lnTo>
                  <a:pt x="227888" y="57848"/>
                </a:lnTo>
                <a:lnTo>
                  <a:pt x="227888" y="41186"/>
                </a:lnTo>
                <a:lnTo>
                  <a:pt x="206527" y="41186"/>
                </a:lnTo>
                <a:lnTo>
                  <a:pt x="218478" y="31115"/>
                </a:lnTo>
                <a:lnTo>
                  <a:pt x="208975" y="21954"/>
                </a:lnTo>
                <a:lnTo>
                  <a:pt x="199264" y="13724"/>
                </a:lnTo>
                <a:lnTo>
                  <a:pt x="189344" y="6421"/>
                </a:lnTo>
                <a:lnTo>
                  <a:pt x="173723" y="17614"/>
                </a:lnTo>
                <a:lnTo>
                  <a:pt x="183168" y="24663"/>
                </a:lnTo>
                <a:lnTo>
                  <a:pt x="192741" y="33155"/>
                </a:lnTo>
                <a:lnTo>
                  <a:pt x="163817" y="41186"/>
                </a:lnTo>
                <a:lnTo>
                  <a:pt x="163637" y="28938"/>
                </a:lnTo>
                <a:lnTo>
                  <a:pt x="163565" y="15959"/>
                </a:lnTo>
                <a:lnTo>
                  <a:pt x="167627" y="8851"/>
                </a:lnTo>
                <a:lnTo>
                  <a:pt x="169659" y="6096"/>
                </a:lnTo>
                <a:lnTo>
                  <a:pt x="169659" y="4572"/>
                </a:lnTo>
                <a:lnTo>
                  <a:pt x="169659" y="3200"/>
                </a:lnTo>
                <a:lnTo>
                  <a:pt x="167970" y="2362"/>
                </a:lnTo>
                <a:lnTo>
                  <a:pt x="164579" y="2057"/>
                </a:lnTo>
                <a:lnTo>
                  <a:pt x="142201" y="0"/>
                </a:lnTo>
                <a:lnTo>
                  <a:pt x="142249" y="13381"/>
                </a:lnTo>
                <a:lnTo>
                  <a:pt x="142393" y="26154"/>
                </a:lnTo>
                <a:lnTo>
                  <a:pt x="142635" y="38319"/>
                </a:lnTo>
                <a:lnTo>
                  <a:pt x="79146" y="41186"/>
                </a:lnTo>
                <a:lnTo>
                  <a:pt x="79146" y="28689"/>
                </a:lnTo>
                <a:lnTo>
                  <a:pt x="124917" y="28689"/>
                </a:lnTo>
                <a:lnTo>
                  <a:pt x="124917" y="12814"/>
                </a:lnTo>
                <a:lnTo>
                  <a:pt x="79146" y="12814"/>
                </a:lnTo>
                <a:lnTo>
                  <a:pt x="79146" y="9372"/>
                </a:lnTo>
                <a:lnTo>
                  <a:pt x="81851" y="6781"/>
                </a:lnTo>
                <a:lnTo>
                  <a:pt x="83210" y="4876"/>
                </a:lnTo>
                <a:lnTo>
                  <a:pt x="83210" y="3657"/>
                </a:lnTo>
                <a:lnTo>
                  <a:pt x="83210" y="2285"/>
                </a:lnTo>
                <a:lnTo>
                  <a:pt x="81343" y="1524"/>
                </a:lnTo>
                <a:lnTo>
                  <a:pt x="77622" y="1371"/>
                </a:lnTo>
                <a:lnTo>
                  <a:pt x="57721" y="0"/>
                </a:lnTo>
                <a:lnTo>
                  <a:pt x="57721" y="12814"/>
                </a:lnTo>
                <a:lnTo>
                  <a:pt x="16014" y="12814"/>
                </a:lnTo>
                <a:lnTo>
                  <a:pt x="16014" y="28689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12104" y="2669552"/>
            <a:ext cx="135293" cy="149745"/>
          </a:xfrm>
          <a:custGeom>
            <a:avLst/>
            <a:gdLst/>
            <a:ahLst/>
            <a:cxnLst/>
            <a:rect l="l" t="t" r="r" b="b"/>
            <a:pathLst>
              <a:path w="135293" h="149745">
                <a:moveTo>
                  <a:pt x="11061" y="61048"/>
                </a:moveTo>
                <a:lnTo>
                  <a:pt x="30518" y="61048"/>
                </a:lnTo>
                <a:lnTo>
                  <a:pt x="30518" y="72034"/>
                </a:lnTo>
                <a:lnTo>
                  <a:pt x="11188" y="72034"/>
                </a:lnTo>
                <a:lnTo>
                  <a:pt x="11188" y="87909"/>
                </a:lnTo>
                <a:lnTo>
                  <a:pt x="30518" y="87909"/>
                </a:lnTo>
                <a:lnTo>
                  <a:pt x="30518" y="100406"/>
                </a:lnTo>
                <a:lnTo>
                  <a:pt x="0" y="100406"/>
                </a:lnTo>
                <a:lnTo>
                  <a:pt x="0" y="115887"/>
                </a:lnTo>
                <a:lnTo>
                  <a:pt x="39420" y="115887"/>
                </a:lnTo>
                <a:lnTo>
                  <a:pt x="29341" y="124065"/>
                </a:lnTo>
                <a:lnTo>
                  <a:pt x="18806" y="131187"/>
                </a:lnTo>
                <a:lnTo>
                  <a:pt x="7814" y="137248"/>
                </a:lnTo>
                <a:lnTo>
                  <a:pt x="22377" y="149745"/>
                </a:lnTo>
                <a:lnTo>
                  <a:pt x="34937" y="141858"/>
                </a:lnTo>
                <a:lnTo>
                  <a:pt x="45375" y="134332"/>
                </a:lnTo>
                <a:lnTo>
                  <a:pt x="53693" y="127170"/>
                </a:lnTo>
                <a:lnTo>
                  <a:pt x="56959" y="125641"/>
                </a:lnTo>
                <a:lnTo>
                  <a:pt x="57988" y="124726"/>
                </a:lnTo>
                <a:lnTo>
                  <a:pt x="57988" y="123202"/>
                </a:lnTo>
                <a:lnTo>
                  <a:pt x="57988" y="122440"/>
                </a:lnTo>
                <a:lnTo>
                  <a:pt x="57302" y="121602"/>
                </a:lnTo>
                <a:lnTo>
                  <a:pt x="55943" y="120688"/>
                </a:lnTo>
                <a:lnTo>
                  <a:pt x="47561" y="115887"/>
                </a:lnTo>
                <a:lnTo>
                  <a:pt x="82397" y="115887"/>
                </a:lnTo>
                <a:lnTo>
                  <a:pt x="76288" y="121373"/>
                </a:lnTo>
                <a:lnTo>
                  <a:pt x="84723" y="130425"/>
                </a:lnTo>
                <a:lnTo>
                  <a:pt x="94239" y="138742"/>
                </a:lnTo>
                <a:lnTo>
                  <a:pt x="104839" y="146324"/>
                </a:lnTo>
                <a:lnTo>
                  <a:pt x="124104" y="134188"/>
                </a:lnTo>
                <a:lnTo>
                  <a:pt x="111966" y="128748"/>
                </a:lnTo>
                <a:lnTo>
                  <a:pt x="101060" y="122307"/>
                </a:lnTo>
                <a:lnTo>
                  <a:pt x="135293" y="115887"/>
                </a:lnTo>
                <a:lnTo>
                  <a:pt x="135293" y="100406"/>
                </a:lnTo>
                <a:lnTo>
                  <a:pt x="102743" y="100406"/>
                </a:lnTo>
                <a:lnTo>
                  <a:pt x="102743" y="87909"/>
                </a:lnTo>
                <a:lnTo>
                  <a:pt x="123088" y="87909"/>
                </a:lnTo>
                <a:lnTo>
                  <a:pt x="123088" y="72034"/>
                </a:lnTo>
                <a:lnTo>
                  <a:pt x="102743" y="72034"/>
                </a:lnTo>
                <a:lnTo>
                  <a:pt x="102743" y="61048"/>
                </a:lnTo>
                <a:lnTo>
                  <a:pt x="123190" y="61048"/>
                </a:lnTo>
                <a:lnTo>
                  <a:pt x="123190" y="0"/>
                </a:lnTo>
                <a:lnTo>
                  <a:pt x="11061" y="0"/>
                </a:lnTo>
                <a:lnTo>
                  <a:pt x="11061" y="61048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45055" y="2750311"/>
            <a:ext cx="67360" cy="0"/>
          </a:xfrm>
          <a:custGeom>
            <a:avLst/>
            <a:gdLst/>
            <a:ahLst/>
            <a:cxnLst/>
            <a:rect l="l" t="t" r="r" b="b"/>
            <a:pathLst>
              <a:path w="67360">
                <a:moveTo>
                  <a:pt x="0" y="0"/>
                </a:moveTo>
                <a:lnTo>
                  <a:pt x="67360" y="0"/>
                </a:lnTo>
              </a:path>
            </a:pathLst>
          </a:custGeom>
          <a:ln w="765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26602" y="2689015"/>
            <a:ext cx="105257" cy="45605"/>
          </a:xfrm>
          <a:custGeom>
            <a:avLst/>
            <a:gdLst/>
            <a:ahLst/>
            <a:cxnLst/>
            <a:rect l="l" t="t" r="r" b="b"/>
            <a:pathLst>
              <a:path w="105257" h="45605">
                <a:moveTo>
                  <a:pt x="0" y="45605"/>
                </a:moveTo>
                <a:lnTo>
                  <a:pt x="105257" y="45605"/>
                </a:lnTo>
                <a:lnTo>
                  <a:pt x="105257" y="0"/>
                </a:lnTo>
                <a:lnTo>
                  <a:pt x="0" y="0"/>
                </a:lnTo>
                <a:lnTo>
                  <a:pt x="0" y="45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26602" y="2665393"/>
            <a:ext cx="105257" cy="47205"/>
          </a:xfrm>
          <a:custGeom>
            <a:avLst/>
            <a:gdLst/>
            <a:ahLst/>
            <a:cxnLst/>
            <a:rect l="l" t="t" r="r" b="b"/>
            <a:pathLst>
              <a:path w="105257" h="47205">
                <a:moveTo>
                  <a:pt x="0" y="47205"/>
                </a:moveTo>
                <a:lnTo>
                  <a:pt x="105257" y="47205"/>
                </a:lnTo>
                <a:lnTo>
                  <a:pt x="105257" y="0"/>
                </a:lnTo>
                <a:lnTo>
                  <a:pt x="0" y="0"/>
                </a:lnTo>
                <a:lnTo>
                  <a:pt x="0" y="472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67476" y="2609786"/>
            <a:ext cx="232918" cy="208635"/>
          </a:xfrm>
          <a:custGeom>
            <a:avLst/>
            <a:gdLst/>
            <a:ahLst/>
            <a:cxnLst/>
            <a:rect l="l" t="t" r="r" b="b"/>
            <a:pathLst>
              <a:path w="232918" h="208635">
                <a:moveTo>
                  <a:pt x="0" y="74053"/>
                </a:moveTo>
                <a:lnTo>
                  <a:pt x="31521" y="74053"/>
                </a:lnTo>
                <a:lnTo>
                  <a:pt x="31521" y="208635"/>
                </a:lnTo>
                <a:lnTo>
                  <a:pt x="55930" y="208635"/>
                </a:lnTo>
                <a:lnTo>
                  <a:pt x="55930" y="197878"/>
                </a:lnTo>
                <a:lnTo>
                  <a:pt x="226783" y="197878"/>
                </a:lnTo>
                <a:lnTo>
                  <a:pt x="226783" y="177838"/>
                </a:lnTo>
                <a:lnTo>
                  <a:pt x="55930" y="177838"/>
                </a:lnTo>
                <a:lnTo>
                  <a:pt x="55930" y="74053"/>
                </a:lnTo>
                <a:lnTo>
                  <a:pt x="99783" y="74053"/>
                </a:lnTo>
                <a:lnTo>
                  <a:pt x="99783" y="145491"/>
                </a:lnTo>
                <a:lnTo>
                  <a:pt x="193255" y="145491"/>
                </a:lnTo>
                <a:lnTo>
                  <a:pt x="193255" y="74053"/>
                </a:lnTo>
                <a:lnTo>
                  <a:pt x="232918" y="74053"/>
                </a:lnTo>
                <a:lnTo>
                  <a:pt x="232918" y="54013"/>
                </a:lnTo>
                <a:lnTo>
                  <a:pt x="193255" y="54013"/>
                </a:lnTo>
                <a:lnTo>
                  <a:pt x="193255" y="10071"/>
                </a:lnTo>
                <a:lnTo>
                  <a:pt x="196634" y="7632"/>
                </a:lnTo>
                <a:lnTo>
                  <a:pt x="198335" y="5803"/>
                </a:lnTo>
                <a:lnTo>
                  <a:pt x="198335" y="4584"/>
                </a:lnTo>
                <a:lnTo>
                  <a:pt x="198335" y="2908"/>
                </a:lnTo>
                <a:lnTo>
                  <a:pt x="196215" y="1993"/>
                </a:lnTo>
                <a:lnTo>
                  <a:pt x="191985" y="1828"/>
                </a:lnTo>
                <a:lnTo>
                  <a:pt x="168846" y="0"/>
                </a:lnTo>
                <a:lnTo>
                  <a:pt x="168846" y="54013"/>
                </a:lnTo>
                <a:lnTo>
                  <a:pt x="123990" y="54013"/>
                </a:lnTo>
                <a:lnTo>
                  <a:pt x="123990" y="10071"/>
                </a:lnTo>
                <a:lnTo>
                  <a:pt x="127381" y="7632"/>
                </a:lnTo>
                <a:lnTo>
                  <a:pt x="129082" y="5803"/>
                </a:lnTo>
                <a:lnTo>
                  <a:pt x="129082" y="4584"/>
                </a:lnTo>
                <a:lnTo>
                  <a:pt x="129082" y="2908"/>
                </a:lnTo>
                <a:lnTo>
                  <a:pt x="126961" y="1993"/>
                </a:lnTo>
                <a:lnTo>
                  <a:pt x="122720" y="1828"/>
                </a:lnTo>
                <a:lnTo>
                  <a:pt x="99783" y="0"/>
                </a:lnTo>
                <a:lnTo>
                  <a:pt x="99783" y="54013"/>
                </a:lnTo>
                <a:lnTo>
                  <a:pt x="55930" y="54013"/>
                </a:lnTo>
                <a:lnTo>
                  <a:pt x="55930" y="17399"/>
                </a:lnTo>
                <a:lnTo>
                  <a:pt x="59321" y="14960"/>
                </a:lnTo>
                <a:lnTo>
                  <a:pt x="61023" y="13195"/>
                </a:lnTo>
                <a:lnTo>
                  <a:pt x="61023" y="12128"/>
                </a:lnTo>
                <a:lnTo>
                  <a:pt x="61023" y="10147"/>
                </a:lnTo>
                <a:lnTo>
                  <a:pt x="58813" y="9080"/>
                </a:lnTo>
                <a:lnTo>
                  <a:pt x="54406" y="8928"/>
                </a:lnTo>
                <a:lnTo>
                  <a:pt x="31521" y="7327"/>
                </a:lnTo>
                <a:lnTo>
                  <a:pt x="31521" y="54013"/>
                </a:lnTo>
                <a:lnTo>
                  <a:pt x="0" y="54013"/>
                </a:lnTo>
                <a:lnTo>
                  <a:pt x="0" y="74053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91466" y="2683840"/>
            <a:ext cx="44856" cy="51396"/>
          </a:xfrm>
          <a:custGeom>
            <a:avLst/>
            <a:gdLst/>
            <a:ahLst/>
            <a:cxnLst/>
            <a:rect l="l" t="t" r="r" b="b"/>
            <a:pathLst>
              <a:path w="44856" h="51396">
                <a:moveTo>
                  <a:pt x="44856" y="0"/>
                </a:moveTo>
                <a:lnTo>
                  <a:pt x="44856" y="51396"/>
                </a:lnTo>
                <a:lnTo>
                  <a:pt x="0" y="51396"/>
                </a:lnTo>
                <a:lnTo>
                  <a:pt x="0" y="0"/>
                </a:lnTo>
                <a:lnTo>
                  <a:pt x="44856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27276" y="2606039"/>
            <a:ext cx="237532" cy="136321"/>
          </a:xfrm>
          <a:custGeom>
            <a:avLst/>
            <a:gdLst/>
            <a:ahLst/>
            <a:cxnLst/>
            <a:rect l="l" t="t" r="r" b="b"/>
            <a:pathLst>
              <a:path w="237532" h="136321">
                <a:moveTo>
                  <a:pt x="3598" y="55765"/>
                </a:moveTo>
                <a:lnTo>
                  <a:pt x="97666" y="55765"/>
                </a:lnTo>
                <a:lnTo>
                  <a:pt x="87628" y="65853"/>
                </a:lnTo>
                <a:lnTo>
                  <a:pt x="56835" y="88987"/>
                </a:lnTo>
                <a:lnTo>
                  <a:pt x="11730" y="111177"/>
                </a:lnTo>
                <a:lnTo>
                  <a:pt x="0" y="115531"/>
                </a:lnTo>
                <a:lnTo>
                  <a:pt x="14786" y="134493"/>
                </a:lnTo>
                <a:lnTo>
                  <a:pt x="50899" y="118110"/>
                </a:lnTo>
                <a:lnTo>
                  <a:pt x="83133" y="94473"/>
                </a:lnTo>
                <a:lnTo>
                  <a:pt x="100174" y="78047"/>
                </a:lnTo>
                <a:lnTo>
                  <a:pt x="105299" y="136321"/>
                </a:lnTo>
                <a:lnTo>
                  <a:pt x="128718" y="136321"/>
                </a:lnTo>
                <a:lnTo>
                  <a:pt x="128718" y="72250"/>
                </a:lnTo>
                <a:lnTo>
                  <a:pt x="137726" y="82301"/>
                </a:lnTo>
                <a:lnTo>
                  <a:pt x="166858" y="107820"/>
                </a:lnTo>
                <a:lnTo>
                  <a:pt x="210005" y="133029"/>
                </a:lnTo>
                <a:lnTo>
                  <a:pt x="237532" y="114350"/>
                </a:lnTo>
                <a:lnTo>
                  <a:pt x="223185" y="109401"/>
                </a:lnTo>
                <a:lnTo>
                  <a:pt x="210135" y="104453"/>
                </a:lnTo>
                <a:lnTo>
                  <a:pt x="168495" y="83267"/>
                </a:lnTo>
                <a:lnTo>
                  <a:pt x="138710" y="58873"/>
                </a:lnTo>
                <a:lnTo>
                  <a:pt x="229391" y="55765"/>
                </a:lnTo>
                <a:lnTo>
                  <a:pt x="229391" y="35928"/>
                </a:lnTo>
                <a:lnTo>
                  <a:pt x="128718" y="35928"/>
                </a:lnTo>
                <a:lnTo>
                  <a:pt x="128718" y="10071"/>
                </a:lnTo>
                <a:lnTo>
                  <a:pt x="131588" y="7632"/>
                </a:lnTo>
                <a:lnTo>
                  <a:pt x="133036" y="5880"/>
                </a:lnTo>
                <a:lnTo>
                  <a:pt x="133036" y="4800"/>
                </a:lnTo>
                <a:lnTo>
                  <a:pt x="133036" y="2971"/>
                </a:lnTo>
                <a:lnTo>
                  <a:pt x="130915" y="1904"/>
                </a:lnTo>
                <a:lnTo>
                  <a:pt x="126673" y="1600"/>
                </a:lnTo>
                <a:lnTo>
                  <a:pt x="105299" y="0"/>
                </a:lnTo>
                <a:lnTo>
                  <a:pt x="105299" y="35928"/>
                </a:lnTo>
                <a:lnTo>
                  <a:pt x="3598" y="35928"/>
                </a:lnTo>
                <a:lnTo>
                  <a:pt x="3598" y="55765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28766" y="2763519"/>
            <a:ext cx="51392" cy="55829"/>
          </a:xfrm>
          <a:custGeom>
            <a:avLst/>
            <a:gdLst/>
            <a:ahLst/>
            <a:cxnLst/>
            <a:rect l="l" t="t" r="r" b="b"/>
            <a:pathLst>
              <a:path w="51392" h="55829">
                <a:moveTo>
                  <a:pt x="0" y="47586"/>
                </a:moveTo>
                <a:lnTo>
                  <a:pt x="40479" y="33630"/>
                </a:lnTo>
                <a:lnTo>
                  <a:pt x="51392" y="11167"/>
                </a:lnTo>
                <a:lnTo>
                  <a:pt x="29489" y="0"/>
                </a:lnTo>
                <a:lnTo>
                  <a:pt x="24583" y="10715"/>
                </a:lnTo>
                <a:lnTo>
                  <a:pt x="18631" y="21477"/>
                </a:lnTo>
                <a:lnTo>
                  <a:pt x="11631" y="32286"/>
                </a:lnTo>
                <a:lnTo>
                  <a:pt x="3585" y="43142"/>
                </a:lnTo>
                <a:lnTo>
                  <a:pt x="0" y="47586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06058" y="2771749"/>
            <a:ext cx="28473" cy="43027"/>
          </a:xfrm>
          <a:custGeom>
            <a:avLst/>
            <a:gdLst/>
            <a:ahLst/>
            <a:cxnLst/>
            <a:rect l="l" t="t" r="r" b="b"/>
            <a:pathLst>
              <a:path w="28473" h="43027">
                <a:moveTo>
                  <a:pt x="0" y="0"/>
                </a:moveTo>
                <a:lnTo>
                  <a:pt x="1940" y="14052"/>
                </a:lnTo>
                <a:lnTo>
                  <a:pt x="3454" y="27078"/>
                </a:lnTo>
                <a:lnTo>
                  <a:pt x="4539" y="39074"/>
                </a:lnTo>
                <a:lnTo>
                  <a:pt x="28473" y="43027"/>
                </a:lnTo>
                <a:lnTo>
                  <a:pt x="26854" y="31219"/>
                </a:lnTo>
                <a:lnTo>
                  <a:pt x="24669" y="18939"/>
                </a:lnTo>
                <a:lnTo>
                  <a:pt x="21918" y="6187"/>
                </a:lnTo>
                <a:lnTo>
                  <a:pt x="0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57925" y="2771749"/>
            <a:ext cx="38646" cy="42100"/>
          </a:xfrm>
          <a:custGeom>
            <a:avLst/>
            <a:gdLst/>
            <a:ahLst/>
            <a:cxnLst/>
            <a:rect l="l" t="t" r="r" b="b"/>
            <a:pathLst>
              <a:path w="38646" h="42100">
                <a:moveTo>
                  <a:pt x="0" y="0"/>
                </a:moveTo>
                <a:lnTo>
                  <a:pt x="5601" y="13478"/>
                </a:lnTo>
                <a:lnTo>
                  <a:pt x="10047" y="25975"/>
                </a:lnTo>
                <a:lnTo>
                  <a:pt x="13338" y="37491"/>
                </a:lnTo>
                <a:lnTo>
                  <a:pt x="38646" y="42100"/>
                </a:lnTo>
                <a:lnTo>
                  <a:pt x="35399" y="31022"/>
                </a:lnTo>
                <a:lnTo>
                  <a:pt x="31048" y="19507"/>
                </a:lnTo>
                <a:lnTo>
                  <a:pt x="25594" y="7555"/>
                </a:lnTo>
                <a:lnTo>
                  <a:pt x="0" y="0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06744" y="2766690"/>
            <a:ext cx="57962" cy="46197"/>
          </a:xfrm>
          <a:custGeom>
            <a:avLst/>
            <a:gdLst/>
            <a:ahLst/>
            <a:cxnLst/>
            <a:rect l="l" t="t" r="r" b="b"/>
            <a:pathLst>
              <a:path w="57962" h="46197">
                <a:moveTo>
                  <a:pt x="0" y="6888"/>
                </a:moveTo>
                <a:lnTo>
                  <a:pt x="8402" y="15660"/>
                </a:lnTo>
                <a:lnTo>
                  <a:pt x="16466" y="25135"/>
                </a:lnTo>
                <a:lnTo>
                  <a:pt x="24189" y="35314"/>
                </a:lnTo>
                <a:lnTo>
                  <a:pt x="31568" y="46197"/>
                </a:lnTo>
                <a:lnTo>
                  <a:pt x="57962" y="38930"/>
                </a:lnTo>
                <a:lnTo>
                  <a:pt x="49517" y="27927"/>
                </a:lnTo>
                <a:lnTo>
                  <a:pt x="41025" y="17771"/>
                </a:lnTo>
                <a:lnTo>
                  <a:pt x="32488" y="8463"/>
                </a:lnTo>
                <a:lnTo>
                  <a:pt x="23906" y="0"/>
                </a:lnTo>
                <a:lnTo>
                  <a:pt x="0" y="6888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735212" y="2548701"/>
            <a:ext cx="1066800" cy="294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185" dirty="0" smtClean="0">
                <a:solidFill>
                  <a:srgbClr val="140858"/>
                </a:solidFill>
                <a:latin typeface="Meiryo"/>
                <a:cs typeface="Meiryo"/>
              </a:rPr>
              <a:t>海軍上校</a:t>
            </a:r>
            <a:endParaRPr sz="1850">
              <a:latin typeface="Meiryo"/>
              <a:cs typeface="Meiry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36962" y="2548701"/>
            <a:ext cx="3149600" cy="294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355215" algn="l"/>
              </a:tabLst>
            </a:pPr>
            <a:r>
              <a:rPr sz="1850" spc="185" dirty="0" smtClean="0">
                <a:solidFill>
                  <a:srgbClr val="140858"/>
                </a:solidFill>
                <a:latin typeface="Meiryo"/>
                <a:cs typeface="Meiryo"/>
              </a:rPr>
              <a:t>毛正氣、海軍少校	戴世杰</a:t>
            </a:r>
            <a:endParaRPr sz="1850">
              <a:latin typeface="Meiryo"/>
              <a:cs typeface="Meiry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90643" y="7380918"/>
            <a:ext cx="838835" cy="234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150" dirty="0" smtClean="0">
                <a:solidFill>
                  <a:srgbClr val="0089CF"/>
                </a:solidFill>
                <a:latin typeface="Meiryo"/>
                <a:cs typeface="Meiryo"/>
              </a:rPr>
              <a:t>壹、前</a:t>
            </a:r>
            <a:r>
              <a:rPr sz="1450" spc="100" dirty="0" smtClean="0">
                <a:solidFill>
                  <a:srgbClr val="0089CF"/>
                </a:solidFill>
                <a:latin typeface="Meiryo"/>
                <a:cs typeface="Meiryo"/>
              </a:rPr>
              <a:t>言</a:t>
            </a:r>
            <a:endParaRPr sz="1450">
              <a:latin typeface="Meiryo"/>
              <a:cs typeface="Meiry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93044" y="7769566"/>
            <a:ext cx="260223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臺灣附近海域時有瞬間大浪出現，其中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90644" y="8002610"/>
            <a:ext cx="290322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部分是離開吹風區所傳送出來的湧浪，它的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90644" y="8235655"/>
            <a:ext cx="290322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波長較大、波速較快所以可以傳遞很遠的距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907237" y="3203993"/>
            <a:ext cx="6107303" cy="3996004"/>
          </a:xfrm>
          <a:custGeom>
            <a:avLst/>
            <a:gdLst/>
            <a:ahLst/>
            <a:cxnLst/>
            <a:rect l="l" t="t" r="r" b="b"/>
            <a:pathLst>
              <a:path w="6107303" h="3996004">
                <a:moveTo>
                  <a:pt x="0" y="3996004"/>
                </a:moveTo>
                <a:lnTo>
                  <a:pt x="6107303" y="3996004"/>
                </a:lnTo>
                <a:lnTo>
                  <a:pt x="6107303" y="0"/>
                </a:lnTo>
                <a:lnTo>
                  <a:pt x="0" y="0"/>
                </a:lnTo>
                <a:lnTo>
                  <a:pt x="0" y="3996004"/>
                </a:lnTo>
                <a:close/>
              </a:path>
            </a:pathLst>
          </a:custGeom>
          <a:solidFill>
            <a:srgbClr val="FFF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890643" y="8477470"/>
            <a:ext cx="6137910" cy="412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247390" algn="l"/>
              </a:tabLst>
            </a:pPr>
            <a:r>
              <a:rPr sz="1650" spc="127" baseline="2525" dirty="0" smtClean="0">
                <a:solidFill>
                  <a:srgbClr val="231F20"/>
                </a:solidFill>
                <a:latin typeface="細明體"/>
                <a:cs typeface="細明體"/>
              </a:rPr>
              <a:t>離；如果後來的湧浪趕上前面的湧浪，或受	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澎湖水道跨海航行活動，不料當日西南氣流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800"/>
              </a:lnSpc>
              <a:spcBef>
                <a:spcPts val="9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梁乃匡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，〈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颱   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湧浪與怪浪的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預   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〉，《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第十屆水下技術研討會暨國科會成果發表會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》，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2008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endParaRPr sz="850">
              <a:latin typeface="標楷體"/>
              <a:cs typeface="標楷體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125628" y="7312245"/>
            <a:ext cx="290322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到地形的影響，湧浪波高會變得非常大，常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125628" y="7545291"/>
            <a:ext cx="290322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常將海邊的人捲入海中。1992年8月7日清晨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125628" y="7778336"/>
            <a:ext cx="290512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時許，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艘漁船被突然的大浪打翻，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2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人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失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125628" y="8011380"/>
            <a:ext cx="290385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蹤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5</a:t>
            </a: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人受傷</a:t>
            </a:r>
            <a:r>
              <a:rPr sz="825" spc="30" baseline="45454" dirty="0" smtClean="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2007</a:t>
            </a: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年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6</a:t>
            </a: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月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28</a:t>
            </a: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日澎湖縣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9</a:t>
            </a: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位獨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木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125628" y="8244426"/>
            <a:ext cx="290322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舟好手預計挑戰總計42公里(澎湖至嘉義)的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31300"/>
              </a:lnSpc>
              <a:tabLst>
                <a:tab pos="544830" algn="l"/>
              </a:tabLst>
            </a:pPr>
            <a:r>
              <a:rPr sz="1200" spc="100" dirty="0" smtClean="0">
                <a:solidFill>
                  <a:srgbClr val="231F20"/>
                </a:solidFill>
                <a:latin typeface="標楷體"/>
                <a:cs typeface="標楷體"/>
              </a:rPr>
              <a:t>提	</a:t>
            </a:r>
            <a:r>
              <a:rPr sz="1200" spc="145" dirty="0" smtClean="0">
                <a:solidFill>
                  <a:srgbClr val="231F20"/>
                </a:solidFill>
                <a:latin typeface="標楷體"/>
                <a:cs typeface="標楷體"/>
              </a:rPr>
              <a:t>要</a:t>
            </a:r>
            <a:r>
              <a:rPr sz="1200" spc="10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1200" spc="5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1200" spc="175" dirty="0" smtClean="0">
                <a:solidFill>
                  <a:srgbClr val="231F20"/>
                </a:solidFill>
                <a:latin typeface="標楷體"/>
                <a:cs typeface="標楷體"/>
              </a:rPr>
              <a:t>一、湧浪的波長較大、波速較快所以可以傳遞很遠的距離；</a:t>
            </a:r>
            <a:r>
              <a:rPr sz="1200" spc="175" dirty="0" smtClean="0">
                <a:solidFill>
                  <a:srgbClr val="231F20"/>
                </a:solidFill>
                <a:latin typeface="標楷體"/>
                <a:cs typeface="標楷體"/>
              </a:rPr>
              <a:t>如果後來</a:t>
            </a:r>
            <a:r>
              <a:rPr sz="1200" spc="100" dirty="0" smtClean="0">
                <a:solidFill>
                  <a:srgbClr val="231F20"/>
                </a:solidFill>
                <a:latin typeface="標楷體"/>
                <a:cs typeface="標楷體"/>
              </a:rPr>
              <a:t>的</a:t>
            </a:r>
            <a:r>
              <a:rPr sz="1200" spc="175" dirty="0" smtClean="0">
                <a:solidFill>
                  <a:srgbClr val="231F20"/>
                </a:solidFill>
                <a:latin typeface="標楷體"/>
                <a:cs typeface="標楷體"/>
              </a:rPr>
              <a:t>湧浪趕上前面的湧浪</a:t>
            </a:r>
            <a:r>
              <a:rPr sz="1200" spc="175" dirty="0" smtClean="0">
                <a:solidFill>
                  <a:srgbClr val="231F20"/>
                </a:solidFill>
                <a:latin typeface="標楷體"/>
                <a:cs typeface="標楷體"/>
              </a:rPr>
              <a:t>，或受到地形的影響，</a:t>
            </a:r>
            <a:r>
              <a:rPr sz="1200" spc="175" dirty="0" smtClean="0">
                <a:solidFill>
                  <a:srgbClr val="231F20"/>
                </a:solidFill>
                <a:latin typeface="標楷體"/>
                <a:cs typeface="標楷體"/>
              </a:rPr>
              <a:t>湧浪波高會變得非常</a:t>
            </a:r>
            <a:r>
              <a:rPr sz="1200" spc="100" dirty="0" smtClean="0">
                <a:solidFill>
                  <a:srgbClr val="231F20"/>
                </a:solidFill>
                <a:latin typeface="標楷體"/>
                <a:cs typeface="標楷體"/>
              </a:rPr>
              <a:t>大</a:t>
            </a:r>
            <a:r>
              <a:rPr sz="1200" spc="110" dirty="0" smtClean="0">
                <a:solidFill>
                  <a:srgbClr val="231F20"/>
                </a:solidFill>
                <a:latin typeface="標楷體"/>
                <a:cs typeface="標楷體"/>
              </a:rPr>
              <a:t>，偶有造成人員死亡、沿岸建物損毀甚或導致船艦折損的事件發生</a:t>
            </a:r>
            <a:r>
              <a:rPr sz="1200" spc="85" dirty="0" smtClean="0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endParaRPr lang="en-US" sz="1200" spc="85" dirty="0" smtClean="0">
              <a:solidFill>
                <a:srgbClr val="231F20"/>
              </a:solidFill>
              <a:latin typeface="標楷體"/>
              <a:cs typeface="標楷體"/>
            </a:endParaRPr>
          </a:p>
          <a:p>
            <a:pPr marL="12700" marR="12700">
              <a:lnSpc>
                <a:spcPct val="131300"/>
              </a:lnSpc>
              <a:tabLst>
                <a:tab pos="544830" algn="l"/>
              </a:tabLst>
            </a:pPr>
            <a:r>
              <a:rPr sz="1200" spc="4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1200" spc="160" dirty="0" err="1" smtClean="0">
                <a:solidFill>
                  <a:srgbClr val="231F20"/>
                </a:solidFill>
                <a:latin typeface="標楷體"/>
                <a:cs typeface="標楷體"/>
              </a:rPr>
              <a:t>二、海洋中的波浪主要是由風所引起的，而浪湧的成長不僅和風力有</a:t>
            </a:r>
            <a:r>
              <a:rPr sz="1200" spc="85" dirty="0" err="1" smtClean="0">
                <a:solidFill>
                  <a:srgbClr val="231F20"/>
                </a:solidFill>
                <a:latin typeface="標楷體"/>
                <a:cs typeface="標楷體"/>
              </a:rPr>
              <a:t>關</a:t>
            </a:r>
            <a:r>
              <a:rPr sz="1200" spc="175" dirty="0" err="1" smtClean="0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sz="1200" spc="175" dirty="0" err="1" smtClean="0">
                <a:solidFill>
                  <a:srgbClr val="231F20"/>
                </a:solidFill>
                <a:latin typeface="標楷體"/>
                <a:cs typeface="標楷體"/>
              </a:rPr>
              <a:t>也同時與風所作用海域的大小以及作用時間的長短有密切關聯</a:t>
            </a:r>
            <a:r>
              <a:rPr sz="1200" spc="100" dirty="0" smtClean="0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r>
              <a:rPr sz="1200" spc="5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1200" spc="175" dirty="0" smtClean="0">
                <a:solidFill>
                  <a:srgbClr val="231F20"/>
                </a:solidFill>
                <a:latin typeface="標楷體"/>
                <a:cs typeface="標楷體"/>
              </a:rPr>
              <a:t>當波浪脫離風域或風力迅速減小平息後，海面上的波動便不再由</a:t>
            </a:r>
            <a:r>
              <a:rPr sz="1200" spc="100" dirty="0" smtClean="0">
                <a:solidFill>
                  <a:srgbClr val="231F20"/>
                </a:solidFill>
                <a:latin typeface="標楷體"/>
                <a:cs typeface="標楷體"/>
              </a:rPr>
              <a:t>原</a:t>
            </a:r>
            <a:r>
              <a:rPr sz="1200" spc="5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1200" spc="175" dirty="0" err="1" smtClean="0">
                <a:solidFill>
                  <a:srgbClr val="231F20"/>
                </a:solidFill>
                <a:latin typeface="標楷體"/>
                <a:cs typeface="標楷體"/>
              </a:rPr>
              <a:t>來的風場中取得能量，但也不會立刻消失，</a:t>
            </a:r>
            <a:r>
              <a:rPr sz="1200" spc="175" dirty="0" err="1" smtClean="0">
                <a:solidFill>
                  <a:srgbClr val="231F20"/>
                </a:solidFill>
                <a:latin typeface="標楷體"/>
                <a:cs typeface="標楷體"/>
              </a:rPr>
              <a:t>它們在海面上繼續傳</a:t>
            </a:r>
            <a:r>
              <a:rPr sz="1200" spc="100" dirty="0" err="1" smtClean="0">
                <a:solidFill>
                  <a:srgbClr val="231F20"/>
                </a:solidFill>
                <a:latin typeface="標楷體"/>
                <a:cs typeface="標楷體"/>
              </a:rPr>
              <a:t>播</a:t>
            </a:r>
            <a:r>
              <a:rPr sz="1200" spc="160" dirty="0" err="1" smtClean="0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sz="1200" spc="160" dirty="0" err="1" smtClean="0">
                <a:solidFill>
                  <a:srgbClr val="231F20"/>
                </a:solidFill>
                <a:latin typeface="標楷體"/>
                <a:cs typeface="標楷體"/>
              </a:rPr>
              <a:t>經過長距離和長時間的傳送後才逐漸衰減，此時的波動則稱為</a:t>
            </a:r>
            <a:r>
              <a:rPr sz="1200" spc="85" dirty="0" err="1" smtClean="0">
                <a:solidFill>
                  <a:srgbClr val="231F20"/>
                </a:solidFill>
                <a:latin typeface="標楷體"/>
                <a:cs typeface="標楷體"/>
              </a:rPr>
              <a:t>湧</a:t>
            </a:r>
            <a:r>
              <a:rPr sz="1200" spc="4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1200" spc="130" dirty="0" smtClean="0">
                <a:solidFill>
                  <a:srgbClr val="231F20"/>
                </a:solidFill>
                <a:latin typeface="標楷體"/>
                <a:cs typeface="標楷體"/>
              </a:rPr>
              <a:t>浪</a:t>
            </a:r>
            <a:r>
              <a:rPr sz="1200" spc="85" dirty="0" smtClean="0">
                <a:solidFill>
                  <a:srgbClr val="231F20"/>
                </a:solidFill>
                <a:latin typeface="標楷體"/>
                <a:cs typeface="標楷體"/>
              </a:rPr>
              <a:t>(Swells)</a:t>
            </a:r>
            <a:r>
              <a:rPr sz="1200" spc="130" dirty="0" err="1" smtClean="0">
                <a:solidFill>
                  <a:srgbClr val="231F20"/>
                </a:solidFill>
                <a:latin typeface="標楷體"/>
                <a:cs typeface="標楷體"/>
              </a:rPr>
              <a:t>或稱長浪</a:t>
            </a:r>
            <a:r>
              <a:rPr sz="1200" spc="85" dirty="0" smtClean="0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endParaRPr lang="en-US" sz="1200" dirty="0">
              <a:latin typeface="標楷體"/>
              <a:cs typeface="標楷體"/>
            </a:endParaRPr>
          </a:p>
          <a:p>
            <a:pPr marL="12700" marR="12700">
              <a:lnSpc>
                <a:spcPct val="131300"/>
              </a:lnSpc>
              <a:tabLst>
                <a:tab pos="544830" algn="l"/>
              </a:tabLst>
            </a:pPr>
            <a:r>
              <a:rPr sz="1200" spc="175" dirty="0" err="1" smtClean="0">
                <a:solidFill>
                  <a:srgbClr val="231F20"/>
                </a:solidFill>
                <a:latin typeface="標楷體"/>
                <a:cs typeface="標楷體"/>
              </a:rPr>
              <a:t>三</a:t>
            </a:r>
            <a:r>
              <a:rPr sz="1200" spc="175" dirty="0" err="1" smtClean="0">
                <a:solidFill>
                  <a:srgbClr val="231F20"/>
                </a:solidFill>
                <a:latin typeface="標楷體"/>
                <a:cs typeface="標楷體"/>
              </a:rPr>
              <a:t>、截至目前為止，湧浪預報所牽扯的因素相當複雜，各國海洋數值</a:t>
            </a:r>
            <a:r>
              <a:rPr sz="1200" spc="100" dirty="0" err="1" smtClean="0">
                <a:solidFill>
                  <a:srgbClr val="231F20"/>
                </a:solidFill>
                <a:latin typeface="標楷體"/>
                <a:cs typeface="標楷體"/>
              </a:rPr>
              <a:t>模</a:t>
            </a:r>
            <a:r>
              <a:rPr sz="1200" spc="5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1200" spc="175" dirty="0" smtClean="0">
                <a:solidFill>
                  <a:srgbClr val="231F20"/>
                </a:solidFill>
                <a:latin typeface="標楷體"/>
                <a:cs typeface="標楷體"/>
              </a:rPr>
              <a:t>式對於湧浪的預報僅在初步發展階段。海軍大氣海洋局透過與國</a:t>
            </a:r>
            <a:r>
              <a:rPr sz="1200" spc="100" dirty="0" smtClean="0">
                <a:solidFill>
                  <a:srgbClr val="231F20"/>
                </a:solidFill>
                <a:latin typeface="標楷體"/>
                <a:cs typeface="標楷體"/>
              </a:rPr>
              <a:t>內</a:t>
            </a:r>
            <a:r>
              <a:rPr sz="1200" spc="5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1200" spc="175" dirty="0" smtClean="0">
                <a:solidFill>
                  <a:srgbClr val="231F20"/>
                </a:solidFill>
                <a:latin typeface="標楷體"/>
                <a:cs typeface="標楷體"/>
              </a:rPr>
              <a:t>相關作業單位及學術界的合作，期能發展湧浪測報作業能量，以</a:t>
            </a:r>
            <a:r>
              <a:rPr sz="1200" spc="100" dirty="0" smtClean="0">
                <a:solidFill>
                  <a:srgbClr val="231F20"/>
                </a:solidFill>
                <a:latin typeface="標楷體"/>
                <a:cs typeface="標楷體"/>
              </a:rPr>
              <a:t>支</a:t>
            </a:r>
            <a:r>
              <a:rPr sz="1200" spc="5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1200" spc="110" dirty="0" err="1" smtClean="0">
                <a:solidFill>
                  <a:srgbClr val="231F20"/>
                </a:solidFill>
                <a:latin typeface="標楷體"/>
                <a:cs typeface="標楷體"/>
              </a:rPr>
              <a:t>援海軍各項戰演訓任務之決策，保障艦艇航行安全與任務執行順遂</a:t>
            </a:r>
            <a:r>
              <a:rPr sz="1200" spc="85" dirty="0" smtClean="0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endParaRPr lang="en-US" sz="1200" spc="85" dirty="0" smtClean="0">
              <a:solidFill>
                <a:srgbClr val="231F20"/>
              </a:solidFill>
              <a:latin typeface="標楷體"/>
              <a:cs typeface="標楷體"/>
            </a:endParaRPr>
          </a:p>
          <a:p>
            <a:pPr marL="12700" marR="12700">
              <a:lnSpc>
                <a:spcPct val="131300"/>
              </a:lnSpc>
              <a:tabLst>
                <a:tab pos="544830" algn="l"/>
              </a:tabLst>
            </a:pPr>
            <a:r>
              <a:rPr sz="1150" spc="145" dirty="0" err="1" smtClean="0">
                <a:solidFill>
                  <a:srgbClr val="231F20"/>
                </a:solidFill>
                <a:latin typeface="微軟正黑體"/>
                <a:cs typeface="微軟正黑體"/>
              </a:rPr>
              <a:t>關鍵詞</a:t>
            </a:r>
            <a:r>
              <a:rPr sz="1150" spc="145" dirty="0" err="1" smtClean="0">
                <a:solidFill>
                  <a:srgbClr val="231F20"/>
                </a:solidFill>
                <a:latin typeface="微軟正黑體"/>
                <a:cs typeface="微軟正黑體"/>
              </a:rPr>
              <a:t>：湧浪、西南湧、波浪數值模式、海洋數值模式</a:t>
            </a:r>
            <a:endParaRPr sz="1150" dirty="0">
              <a:latin typeface="微軟正黑體"/>
              <a:cs typeface="微軟正黑體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903350" y="8710803"/>
            <a:ext cx="6119990" cy="0"/>
          </a:xfrm>
          <a:custGeom>
            <a:avLst/>
            <a:gdLst/>
            <a:ahLst/>
            <a:cxnLst/>
            <a:rect l="l" t="t" r="r" b="b"/>
            <a:pathLst>
              <a:path w="6119990">
                <a:moveTo>
                  <a:pt x="0" y="0"/>
                </a:moveTo>
                <a:lnTo>
                  <a:pt x="6119990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03338" y="529196"/>
            <a:ext cx="209842" cy="202742"/>
          </a:xfrm>
          <a:custGeom>
            <a:avLst/>
            <a:gdLst/>
            <a:ahLst/>
            <a:cxnLst/>
            <a:rect l="l" t="t" r="r" b="b"/>
            <a:pathLst>
              <a:path w="209842" h="202742">
                <a:moveTo>
                  <a:pt x="0" y="202742"/>
                </a:moveTo>
                <a:lnTo>
                  <a:pt x="209842" y="202742"/>
                </a:lnTo>
                <a:lnTo>
                  <a:pt x="209842" y="0"/>
                </a:lnTo>
                <a:lnTo>
                  <a:pt x="0" y="0"/>
                </a:lnTo>
                <a:lnTo>
                  <a:pt x="0" y="202742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44714" y="529196"/>
            <a:ext cx="209842" cy="202742"/>
          </a:xfrm>
          <a:custGeom>
            <a:avLst/>
            <a:gdLst/>
            <a:ahLst/>
            <a:cxnLst/>
            <a:rect l="l" t="t" r="r" b="b"/>
            <a:pathLst>
              <a:path w="209842" h="202742">
                <a:moveTo>
                  <a:pt x="0" y="202742"/>
                </a:moveTo>
                <a:lnTo>
                  <a:pt x="209842" y="202742"/>
                </a:lnTo>
                <a:lnTo>
                  <a:pt x="209842" y="0"/>
                </a:lnTo>
                <a:lnTo>
                  <a:pt x="0" y="0"/>
                </a:lnTo>
                <a:lnTo>
                  <a:pt x="0" y="202742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92250" y="529196"/>
            <a:ext cx="209842" cy="202742"/>
          </a:xfrm>
          <a:custGeom>
            <a:avLst/>
            <a:gdLst/>
            <a:ahLst/>
            <a:cxnLst/>
            <a:rect l="l" t="t" r="r" b="b"/>
            <a:pathLst>
              <a:path w="209842" h="202742">
                <a:moveTo>
                  <a:pt x="0" y="202742"/>
                </a:moveTo>
                <a:lnTo>
                  <a:pt x="209842" y="202742"/>
                </a:lnTo>
                <a:lnTo>
                  <a:pt x="209842" y="0"/>
                </a:lnTo>
                <a:lnTo>
                  <a:pt x="0" y="0"/>
                </a:lnTo>
                <a:lnTo>
                  <a:pt x="0" y="202742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639785" y="529196"/>
            <a:ext cx="209842" cy="202742"/>
          </a:xfrm>
          <a:custGeom>
            <a:avLst/>
            <a:gdLst/>
            <a:ahLst/>
            <a:cxnLst/>
            <a:rect l="l" t="t" r="r" b="b"/>
            <a:pathLst>
              <a:path w="209842" h="202742">
                <a:moveTo>
                  <a:pt x="0" y="202742"/>
                </a:moveTo>
                <a:lnTo>
                  <a:pt x="209842" y="202742"/>
                </a:lnTo>
                <a:lnTo>
                  <a:pt x="209842" y="0"/>
                </a:lnTo>
                <a:lnTo>
                  <a:pt x="0" y="0"/>
                </a:lnTo>
                <a:lnTo>
                  <a:pt x="0" y="202742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890643" y="497999"/>
            <a:ext cx="965200" cy="241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90" dirty="0" smtClean="0">
                <a:solidFill>
                  <a:srgbClr val="FFFFFF"/>
                </a:solidFill>
                <a:latin typeface="Meiryo"/>
                <a:cs typeface="Meiryo"/>
              </a:rPr>
              <a:t>作</a:t>
            </a:r>
            <a:r>
              <a:rPr sz="1500" spc="-210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500" spc="90" dirty="0" smtClean="0">
                <a:solidFill>
                  <a:srgbClr val="FFFFFF"/>
                </a:solidFill>
                <a:latin typeface="Meiryo"/>
                <a:cs typeface="Meiryo"/>
              </a:rPr>
              <a:t>戰</a:t>
            </a:r>
            <a:r>
              <a:rPr sz="1500" spc="-160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500" spc="90" dirty="0" smtClean="0">
                <a:solidFill>
                  <a:srgbClr val="FFFFFF"/>
                </a:solidFill>
                <a:latin typeface="Meiryo"/>
                <a:cs typeface="Meiryo"/>
              </a:rPr>
              <a:t>研</a:t>
            </a:r>
            <a:r>
              <a:rPr sz="1500" spc="-160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500" spc="90" dirty="0" smtClean="0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500">
              <a:latin typeface="Meiryo"/>
              <a:cs typeface="Meiry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6405" y="1511998"/>
            <a:ext cx="0" cy="4199991"/>
          </a:xfrm>
          <a:custGeom>
            <a:avLst/>
            <a:gdLst/>
            <a:ahLst/>
            <a:cxnLst/>
            <a:rect l="l" t="t" r="r" b="b"/>
            <a:pathLst>
              <a:path h="4199991">
                <a:moveTo>
                  <a:pt x="0" y="0"/>
                </a:moveTo>
                <a:lnTo>
                  <a:pt x="0" y="4199991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6405" y="8880805"/>
            <a:ext cx="0" cy="9004"/>
          </a:xfrm>
          <a:custGeom>
            <a:avLst/>
            <a:gdLst/>
            <a:ahLst/>
            <a:cxnLst/>
            <a:rect l="l" t="t" r="r" b="b"/>
            <a:pathLst>
              <a:path h="9004">
                <a:moveTo>
                  <a:pt x="0" y="0"/>
                </a:moveTo>
                <a:lnTo>
                  <a:pt x="0" y="9004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7300" y="9384918"/>
            <a:ext cx="25146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 smtClean="0">
                <a:solidFill>
                  <a:srgbClr val="231F20"/>
                </a:solidFill>
                <a:latin typeface="Arial"/>
                <a:cs typeface="Arial"/>
              </a:rPr>
              <a:t>12</a:t>
            </a:r>
            <a:r>
              <a:rPr sz="1050" spc="20" dirty="0" smtClean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5636" y="9377326"/>
            <a:ext cx="2072005" cy="172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 smtClean="0">
                <a:solidFill>
                  <a:srgbClr val="231F20"/>
                </a:solidFill>
                <a:latin typeface="Meiryo"/>
                <a:cs typeface="Meiryo"/>
              </a:rPr>
              <a:t>海軍學術雙月刊第四十六卷第一</a:t>
            </a:r>
            <a:r>
              <a:rPr sz="1050" spc="40" dirty="0" smtClean="0">
                <a:solidFill>
                  <a:srgbClr val="231F20"/>
                </a:solidFill>
                <a:latin typeface="Meiryo"/>
                <a:cs typeface="Meiryo"/>
              </a:rPr>
              <a:t>期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9998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6556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8130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9717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7300" y="817325"/>
            <a:ext cx="790575" cy="196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作</a:t>
            </a:r>
            <a:r>
              <a:rPr sz="1200" spc="-16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戰</a:t>
            </a:r>
            <a:r>
              <a:rPr sz="1200" spc="-12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研</a:t>
            </a:r>
            <a:r>
              <a:rPr sz="1200" spc="-12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200">
              <a:latin typeface="Meiryo"/>
              <a:cs typeface="Meiry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9700" y="1491048"/>
            <a:ext cx="260159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六、Wang,</a:t>
            </a:r>
            <a:r>
              <a:rPr sz="1100" spc="17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D.-P.</a:t>
            </a:r>
            <a:r>
              <a:rPr sz="1100" spc="17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and</a:t>
            </a:r>
            <a:r>
              <a:rPr sz="1100" spc="17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L.-Y.</a:t>
            </a:r>
            <a:r>
              <a:rPr sz="1100" spc="17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Oey,</a:t>
            </a:r>
            <a:r>
              <a:rPr sz="1100" spc="17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“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7300" y="1724093"/>
            <a:ext cx="290385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Hindcast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of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waves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and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currents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in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Hu</a:t>
            </a:r>
            <a:r>
              <a:rPr sz="1100" spc="35" dirty="0" smtClean="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7300" y="1891757"/>
            <a:ext cx="2259330" cy="712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39000"/>
              </a:lnSpc>
            </a:pP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rican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sz="1100" spc="26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Katrina.</a:t>
            </a:r>
            <a:r>
              <a:rPr sz="1100" spc="95" dirty="0" smtClean="0">
                <a:solidFill>
                  <a:srgbClr val="231F20"/>
                </a:solidFill>
                <a:latin typeface="細明體"/>
                <a:cs typeface="細明體"/>
              </a:rPr>
              <a:t>”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</a:t>
            </a:r>
            <a:r>
              <a:rPr sz="1100" spc="26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Bull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sz="1100" spc="26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Am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 Soc.,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89,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2008,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pp.487-495.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5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微軟正黑體"/>
                <a:cs typeface="微軟正黑體"/>
              </a:rPr>
              <a:t>＜參考資料＞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24979" y="1957137"/>
            <a:ext cx="56451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Meteor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9700" y="2656271"/>
            <a:ext cx="260286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1.馮士筰、李鳳岐、李少菁，《海洋科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7300" y="2889318"/>
            <a:ext cx="2903220" cy="414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學導論》，臺北縣新店市：藝軒圖書出版社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4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，民國92年2月，第1版，504頁。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9700" y="3355407"/>
            <a:ext cx="260286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2.梁乃匡，〈颱風湧浪與怪浪的預報〉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7300" y="3523074"/>
            <a:ext cx="2903220" cy="479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，《第十屆水下技術研討會暨國科會成果發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 表會》，2008年。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89700" y="4054543"/>
            <a:ext cx="260286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3.中國船舶重工集團公司，《海軍武器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7300" y="4222208"/>
            <a:ext cx="2903220" cy="479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裝備與海戰場環境概論》，中國大陸北京：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 海洋出版社，民國96年11月，第1版。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89700" y="4753678"/>
            <a:ext cx="260096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sz="1100" spc="-39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sz="1100" spc="-39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美</a:t>
            </a:r>
            <a:r>
              <a:rPr sz="1100" spc="-39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國</a:t>
            </a:r>
            <a:r>
              <a:rPr sz="1100" spc="-39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海</a:t>
            </a:r>
            <a:r>
              <a:rPr sz="1100" spc="-39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洋</a:t>
            </a:r>
            <a:r>
              <a:rPr sz="1100" spc="-39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暨</a:t>
            </a:r>
            <a:r>
              <a:rPr sz="1100" spc="-39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大</a:t>
            </a:r>
            <a:r>
              <a:rPr sz="1100" spc="-39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氣</a:t>
            </a:r>
            <a:r>
              <a:rPr sz="1100" spc="-39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總</a:t>
            </a:r>
            <a:r>
              <a:rPr sz="1100" spc="-39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署</a:t>
            </a:r>
            <a:r>
              <a:rPr sz="1100" spc="-39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國</a:t>
            </a:r>
            <a:r>
              <a:rPr sz="1100" spc="-39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家</a:t>
            </a:r>
            <a:r>
              <a:rPr sz="1100" spc="-39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颶</a:t>
            </a:r>
            <a:r>
              <a:rPr sz="1100" spc="-39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風</a:t>
            </a:r>
            <a:r>
              <a:rPr sz="1100" spc="-39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中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7300" y="4921343"/>
            <a:ext cx="2901950" cy="479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39000"/>
              </a:lnSpc>
            </a:pP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心暴潮概觀（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Stor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m </a:t>
            </a:r>
            <a:r>
              <a:rPr sz="1100" spc="-2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Surg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e </a:t>
            </a:r>
            <a:r>
              <a:rPr sz="1100" spc="-2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Overview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）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  <a:hlinkClick r:id="rId2"/>
              </a:rPr>
              <a:t> http://www.nhc.noaa.gov/surge/。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28027" y="1491048"/>
            <a:ext cx="260159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5.Pierson,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JR.,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W.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J.,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G.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Neumann,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25628" y="1724093"/>
            <a:ext cx="290385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and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R.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W.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James,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Practical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Methods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for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25628" y="1957137"/>
            <a:ext cx="2903855" cy="647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observing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and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forecasting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ocean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waves,</a:t>
            </a:r>
            <a:endParaRPr sz="1100">
              <a:latin typeface="細明體"/>
              <a:cs typeface="細明體"/>
            </a:endParaRPr>
          </a:p>
          <a:p>
            <a:pPr marL="12700" marR="12700">
              <a:lnSpc>
                <a:spcPct val="139000"/>
              </a:lnSpc>
            </a:pP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sz="1100" spc="26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sz="1100" spc="26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Nav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y</a:t>
            </a:r>
            <a:r>
              <a:rPr sz="1100" spc="26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Hydrographi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c</a:t>
            </a:r>
            <a:r>
              <a:rPr sz="1100" spc="26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Office,1955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 p.284.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28027" y="2656271"/>
            <a:ext cx="260223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6.Wang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 </a:t>
            </a:r>
            <a:r>
              <a:rPr sz="1100" spc="-2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D.-P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 </a:t>
            </a:r>
            <a:r>
              <a:rPr sz="1100" spc="-2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an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d </a:t>
            </a:r>
            <a:r>
              <a:rPr sz="1100" spc="-2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L.-Y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 </a:t>
            </a:r>
            <a:r>
              <a:rPr sz="1100" spc="-2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Oey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 </a:t>
            </a:r>
            <a:r>
              <a:rPr sz="1100" spc="-2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“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25628" y="2823938"/>
            <a:ext cx="2903855" cy="712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39000"/>
              </a:lnSpc>
            </a:pP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Hindcast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of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waves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and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currents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in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Hu</a:t>
            </a:r>
            <a:r>
              <a:rPr sz="1100" spc="35" dirty="0" smtClean="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- 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rican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sz="1100" spc="26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Katrina.</a:t>
            </a:r>
            <a:r>
              <a:rPr sz="1100" spc="95" dirty="0" smtClean="0">
                <a:solidFill>
                  <a:srgbClr val="231F20"/>
                </a:solidFill>
                <a:latin typeface="細明體"/>
                <a:cs typeface="細明體"/>
              </a:rPr>
              <a:t>”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</a:t>
            </a:r>
            <a:r>
              <a:rPr sz="1100" spc="26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Bull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sz="1100" spc="26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Am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sz="1100" spc="26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Meteor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 Soc.,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89,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2008,pp.487-495.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96658" y="5711990"/>
            <a:ext cx="6120002" cy="3168815"/>
          </a:xfrm>
          <a:custGeom>
            <a:avLst/>
            <a:gdLst/>
            <a:ahLst/>
            <a:cxnLst/>
            <a:rect l="l" t="t" r="r" b="b"/>
            <a:pathLst>
              <a:path w="6120002" h="3168815">
                <a:moveTo>
                  <a:pt x="0" y="3168815"/>
                </a:moveTo>
                <a:lnTo>
                  <a:pt x="6120002" y="3168815"/>
                </a:lnTo>
                <a:lnTo>
                  <a:pt x="6120002" y="0"/>
                </a:lnTo>
                <a:lnTo>
                  <a:pt x="0" y="0"/>
                </a:lnTo>
                <a:lnTo>
                  <a:pt x="0" y="3168815"/>
                </a:lnTo>
                <a:close/>
              </a:path>
            </a:pathLst>
          </a:custGeom>
          <a:solidFill>
            <a:srgbClr val="FFFC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6658" y="5712002"/>
            <a:ext cx="6120003" cy="3168802"/>
          </a:xfrm>
          <a:custGeom>
            <a:avLst/>
            <a:gdLst/>
            <a:ahLst/>
            <a:cxnLst/>
            <a:rect l="l" t="t" r="r" b="b"/>
            <a:pathLst>
              <a:path w="6120003" h="3168802">
                <a:moveTo>
                  <a:pt x="0" y="0"/>
                </a:moveTo>
                <a:lnTo>
                  <a:pt x="0" y="3168802"/>
                </a:lnTo>
                <a:lnTo>
                  <a:pt x="6120003" y="3168802"/>
                </a:lnTo>
                <a:lnTo>
                  <a:pt x="6120003" y="0"/>
                </a:lnTo>
                <a:lnTo>
                  <a:pt x="0" y="0"/>
                </a:lnTo>
                <a:close/>
              </a:path>
            </a:pathLst>
          </a:custGeom>
          <a:ln w="17995">
            <a:solidFill>
              <a:srgbClr val="524F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5959297"/>
            <a:ext cx="4199661" cy="341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25234" y="5970648"/>
            <a:ext cx="5852160" cy="2683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265" dirty="0" smtClean="0">
                <a:solidFill>
                  <a:srgbClr val="FFFFFF"/>
                </a:solidFill>
                <a:latin typeface="標楷體"/>
                <a:cs typeface="標楷體"/>
              </a:rPr>
              <a:t>慶陽軍</a:t>
            </a:r>
            <a:r>
              <a:rPr sz="1800" spc="320" dirty="0" smtClean="0">
                <a:solidFill>
                  <a:srgbClr val="FFFFFF"/>
                </a:solidFill>
                <a:latin typeface="標楷體"/>
                <a:cs typeface="標楷體"/>
              </a:rPr>
              <a:t>艦</a:t>
            </a:r>
            <a:r>
              <a:rPr sz="1800" spc="55" dirty="0" smtClean="0">
                <a:solidFill>
                  <a:srgbClr val="FFFFFF"/>
                </a:solidFill>
                <a:latin typeface="標楷體"/>
                <a:cs typeface="標楷體"/>
              </a:rPr>
              <a:t> </a:t>
            </a:r>
            <a:r>
              <a:rPr sz="1800" spc="105" dirty="0" smtClean="0">
                <a:solidFill>
                  <a:srgbClr val="FFFFFF"/>
                </a:solidFill>
                <a:latin typeface="標楷體"/>
                <a:cs typeface="標楷體"/>
              </a:rPr>
              <a:t>DDG-90</a:t>
            </a:r>
            <a:r>
              <a:rPr sz="1800" spc="160" dirty="0" smtClean="0">
                <a:solidFill>
                  <a:srgbClr val="FFFFFF"/>
                </a:solidFill>
                <a:latin typeface="標楷體"/>
                <a:cs typeface="標楷體"/>
              </a:rPr>
              <a:t>9</a:t>
            </a:r>
            <a:endParaRPr sz="1800">
              <a:latin typeface="標楷體"/>
              <a:cs typeface="標楷體"/>
            </a:endParaRPr>
          </a:p>
          <a:p>
            <a:pPr>
              <a:lnSpc>
                <a:spcPts val="850"/>
              </a:lnSpc>
              <a:spcBef>
                <a:spcPts val="21"/>
              </a:spcBef>
            </a:pPr>
            <a:endParaRPr sz="850"/>
          </a:p>
          <a:p>
            <a:pPr marL="24130" marR="13335" indent="302260">
              <a:lnSpc>
                <a:spcPct val="131600"/>
              </a:lnSpc>
            </a:pPr>
            <a:r>
              <a:rPr sz="1425" spc="7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慶陽軍艦原為美</a:t>
            </a:r>
            <a:r>
              <a:rPr sz="1425" spc="82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軍</a:t>
            </a:r>
            <a:r>
              <a:rPr sz="95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sz="9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9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9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9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che</a:t>
            </a:r>
            <a:r>
              <a:rPr sz="9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1425" spc="7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級驅逐艦，編號</a:t>
            </a:r>
            <a:r>
              <a:rPr sz="950" spc="35" dirty="0" smtClean="0">
                <a:solidFill>
                  <a:srgbClr val="231F20"/>
                </a:solidFill>
                <a:latin typeface="Times New Roman"/>
                <a:cs typeface="Times New Roman"/>
              </a:rPr>
              <a:t>DD</a:t>
            </a:r>
            <a:r>
              <a:rPr sz="9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9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528</a:t>
            </a:r>
            <a:r>
              <a:rPr sz="1425" spc="7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，由舊金山伯利恆鋼鐵公司承造</a:t>
            </a:r>
            <a:r>
              <a:rPr sz="1425" spc="82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，</a:t>
            </a:r>
            <a:r>
              <a:rPr sz="9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1943</a:t>
            </a:r>
            <a:r>
              <a:rPr sz="1425" spc="7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</a:t>
            </a:r>
            <a:r>
              <a:rPr sz="9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1425" spc="7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月</a:t>
            </a:r>
            <a:r>
              <a:rPr sz="9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23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日</a:t>
            </a:r>
            <a:r>
              <a:rPr sz="1425" spc="1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1425" spc="7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完工成軍，曾參加第二次世界大戰與越戰。民國</a:t>
            </a:r>
            <a:r>
              <a:rPr sz="9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60</a:t>
            </a:r>
            <a:r>
              <a:rPr sz="1425" spc="7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</a:t>
            </a:r>
            <a:r>
              <a:rPr sz="9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9</a:t>
            </a:r>
            <a:r>
              <a:rPr sz="1425" spc="7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月接艦官兵編組赴美國，以現況交接方式接收本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艦</a:t>
            </a:r>
            <a:endParaRPr sz="1425" baseline="2923">
              <a:latin typeface="微軟正黑體"/>
              <a:cs typeface="微軟正黑體"/>
            </a:endParaRPr>
          </a:p>
          <a:p>
            <a:pPr marL="2962275" marR="12700" indent="0" algn="just">
              <a:lnSpc>
                <a:spcPct val="131600"/>
              </a:lnSpc>
            </a:pPr>
            <a:r>
              <a:rPr sz="1425" spc="7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，同年</a:t>
            </a:r>
            <a:r>
              <a:rPr sz="9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10</a:t>
            </a:r>
            <a:r>
              <a:rPr sz="1425" spc="7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月</a:t>
            </a:r>
            <a:r>
              <a:rPr sz="9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sz="1425" spc="7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日於加州長堤舉行交接典禮，因慶祝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她</a:t>
            </a:r>
            <a:r>
              <a:rPr sz="1425" spc="1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950" spc="75" dirty="0" smtClean="0">
                <a:solidFill>
                  <a:srgbClr val="231F20"/>
                </a:solidFill>
                <a:latin typeface="微軟正黑體"/>
                <a:cs typeface="微軟正黑體"/>
              </a:rPr>
              <a:t>是我國第一艘自費購買的陽字型軍艦，故命名為</a:t>
            </a:r>
            <a:r>
              <a:rPr sz="950" spc="45" dirty="0" smtClean="0">
                <a:solidFill>
                  <a:srgbClr val="231F20"/>
                </a:solidFill>
                <a:latin typeface="微軟正黑體"/>
                <a:cs typeface="微軟正黑體"/>
              </a:rPr>
              <a:t>「</a:t>
            </a:r>
            <a:r>
              <a:rPr sz="9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慶陽」軍艦編號</a:t>
            </a:r>
            <a:r>
              <a:rPr sz="9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DD-9(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後改為</a:t>
            </a:r>
            <a:r>
              <a:rPr sz="9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DD-909)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。</a:t>
            </a:r>
            <a:endParaRPr sz="1425" baseline="2923">
              <a:latin typeface="微軟正黑體"/>
              <a:cs typeface="微軟正黑體"/>
            </a:endParaRPr>
          </a:p>
          <a:p>
            <a:pPr marL="2962275" marR="13335" indent="302260" algn="just">
              <a:lnSpc>
                <a:spcPct val="131600"/>
              </a:lnSpc>
            </a:pPr>
            <a:r>
              <a:rPr sz="1425" spc="82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民國</a:t>
            </a:r>
            <a:r>
              <a:rPr sz="95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64</a:t>
            </a:r>
            <a:r>
              <a:rPr sz="1425" spc="82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</a:t>
            </a:r>
            <a:r>
              <a:rPr sz="95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1425" spc="82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月</a:t>
            </a:r>
            <a:r>
              <a:rPr sz="95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1425" spc="82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日十時十分，該艦成功發射海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軍</a:t>
            </a:r>
            <a:r>
              <a:rPr sz="1425" spc="15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1425" spc="104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第一枚防空飛彈，使海軍從此邁入了飛彈時代</a:t>
            </a:r>
            <a:r>
              <a:rPr sz="1425" spc="120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。</a:t>
            </a:r>
            <a:r>
              <a:rPr sz="950" spc="45" dirty="0" smtClean="0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sz="9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sz="9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425" spc="104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</a:t>
            </a:r>
            <a:r>
              <a:rPr sz="950" spc="45" dirty="0" smtClean="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sz="1425" spc="104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月至</a:t>
            </a:r>
            <a:r>
              <a:rPr sz="950" spc="45" dirty="0" smtClean="0">
                <a:solidFill>
                  <a:srgbClr val="231F20"/>
                </a:solidFill>
                <a:latin typeface="Times New Roman"/>
                <a:cs typeface="Times New Roman"/>
              </a:rPr>
              <a:t>77</a:t>
            </a:r>
            <a:r>
              <a:rPr sz="1425" spc="104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</a:t>
            </a:r>
            <a:r>
              <a:rPr sz="950" spc="45" dirty="0" smtClean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1425" spc="104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月，持續完成雄風二型飛彈試射任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務</a:t>
            </a:r>
            <a:endParaRPr sz="1425" baseline="2923">
              <a:latin typeface="微軟正黑體"/>
              <a:cs typeface="微軟正黑體"/>
            </a:endParaRPr>
          </a:p>
          <a:p>
            <a:pPr marL="3264535" marR="13335" indent="-302895">
              <a:lnSpc>
                <a:spcPts val="1530"/>
              </a:lnSpc>
              <a:spcBef>
                <a:spcPts val="55"/>
              </a:spcBef>
            </a:pPr>
            <a:r>
              <a:rPr sz="950" spc="45" dirty="0" smtClean="0">
                <a:solidFill>
                  <a:srgbClr val="231F20"/>
                </a:solidFill>
                <a:latin typeface="微軟正黑體"/>
                <a:cs typeface="微軟正黑體"/>
              </a:rPr>
              <a:t>，成為兼具三度空間作戰的現代化戰艦。</a:t>
            </a:r>
            <a:r>
              <a:rPr sz="9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1425" spc="82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慶陽軍艦在海軍服役</a:t>
            </a:r>
            <a:r>
              <a:rPr sz="95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28</a:t>
            </a:r>
            <a:r>
              <a:rPr sz="1425" spc="82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年餘，歷經</a:t>
            </a:r>
            <a:r>
              <a:rPr sz="95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20</a:t>
            </a:r>
            <a:r>
              <a:rPr sz="1425" spc="82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任艦長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，</a:t>
            </a:r>
            <a:endParaRPr sz="1425" baseline="2923">
              <a:latin typeface="微軟正黑體"/>
              <a:cs typeface="微軟正黑體"/>
            </a:endParaRPr>
          </a:p>
          <a:p>
            <a:pPr marL="2962275" marR="12700" algn="just">
              <a:lnSpc>
                <a:spcPct val="100000"/>
              </a:lnSpc>
              <a:spcBef>
                <a:spcPts val="215"/>
              </a:spcBef>
            </a:pPr>
            <a:r>
              <a:rPr sz="950" spc="75" dirty="0" smtClean="0">
                <a:solidFill>
                  <a:srgbClr val="231F20"/>
                </a:solidFill>
                <a:latin typeface="微軟正黑體"/>
                <a:cs typeface="微軟正黑體"/>
              </a:rPr>
              <a:t>擔負偵巡、外島運補護航、護漁及各項演訓等任</a:t>
            </a:r>
            <a:r>
              <a:rPr sz="950" spc="45" dirty="0" smtClean="0">
                <a:solidFill>
                  <a:srgbClr val="231F20"/>
                </a:solidFill>
                <a:latin typeface="微軟正黑體"/>
                <a:cs typeface="微軟正黑體"/>
              </a:rPr>
              <a:t>務</a:t>
            </a:r>
            <a:endParaRPr sz="950">
              <a:latin typeface="微軟正黑體"/>
              <a:cs typeface="微軟正黑體"/>
            </a:endParaRPr>
          </a:p>
          <a:p>
            <a:pPr marL="2962275" marR="74295" algn="just">
              <a:lnSpc>
                <a:spcPct val="100000"/>
              </a:lnSpc>
              <a:spcBef>
                <a:spcPts val="390"/>
              </a:spcBef>
            </a:pP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，於民國</a:t>
            </a:r>
            <a:r>
              <a:rPr sz="9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88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</a:t>
            </a:r>
            <a:r>
              <a:rPr sz="9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月</a:t>
            </a:r>
            <a:r>
              <a:rPr sz="9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16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日除役。</a:t>
            </a:r>
            <a:r>
              <a:rPr sz="9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1425" spc="67" baseline="2923" dirty="0" smtClean="0">
                <a:solidFill>
                  <a:srgbClr val="231F20"/>
                </a:solidFill>
                <a:latin typeface="微軟正黑體"/>
                <a:cs typeface="微軟正黑體"/>
              </a:rPr>
              <a:t>取材自老軍艦的故事</a:t>
            </a:r>
            <a:r>
              <a:rPr sz="9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49652" y="5570984"/>
            <a:ext cx="268817" cy="266999"/>
          </a:xfrm>
          <a:custGeom>
            <a:avLst/>
            <a:gdLst/>
            <a:ahLst/>
            <a:cxnLst/>
            <a:rect l="l" t="t" r="r" b="b"/>
            <a:pathLst>
              <a:path w="268817" h="266999">
                <a:moveTo>
                  <a:pt x="0" y="266999"/>
                </a:moveTo>
                <a:lnTo>
                  <a:pt x="268817" y="266999"/>
                </a:lnTo>
                <a:lnTo>
                  <a:pt x="268817" y="0"/>
                </a:lnTo>
                <a:lnTo>
                  <a:pt x="0" y="0"/>
                </a:lnTo>
                <a:lnTo>
                  <a:pt x="0" y="266999"/>
                </a:lnTo>
                <a:close/>
              </a:path>
            </a:pathLst>
          </a:custGeom>
          <a:solidFill>
            <a:srgbClr val="524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72814" y="5570984"/>
            <a:ext cx="268817" cy="266999"/>
          </a:xfrm>
          <a:custGeom>
            <a:avLst/>
            <a:gdLst/>
            <a:ahLst/>
            <a:cxnLst/>
            <a:rect l="l" t="t" r="r" b="b"/>
            <a:pathLst>
              <a:path w="268817" h="266999">
                <a:moveTo>
                  <a:pt x="0" y="266999"/>
                </a:moveTo>
                <a:lnTo>
                  <a:pt x="268817" y="266999"/>
                </a:lnTo>
                <a:lnTo>
                  <a:pt x="268817" y="0"/>
                </a:lnTo>
                <a:lnTo>
                  <a:pt x="0" y="0"/>
                </a:lnTo>
                <a:lnTo>
                  <a:pt x="0" y="266999"/>
                </a:lnTo>
                <a:close/>
              </a:path>
            </a:pathLst>
          </a:custGeom>
          <a:solidFill>
            <a:srgbClr val="524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95968" y="5570984"/>
            <a:ext cx="268817" cy="266999"/>
          </a:xfrm>
          <a:custGeom>
            <a:avLst/>
            <a:gdLst/>
            <a:ahLst/>
            <a:cxnLst/>
            <a:rect l="l" t="t" r="r" b="b"/>
            <a:pathLst>
              <a:path w="268817" h="266999">
                <a:moveTo>
                  <a:pt x="0" y="266999"/>
                </a:moveTo>
                <a:lnTo>
                  <a:pt x="268817" y="266999"/>
                </a:lnTo>
                <a:lnTo>
                  <a:pt x="268817" y="0"/>
                </a:lnTo>
                <a:lnTo>
                  <a:pt x="0" y="0"/>
                </a:lnTo>
                <a:lnTo>
                  <a:pt x="0" y="266999"/>
                </a:lnTo>
                <a:close/>
              </a:path>
            </a:pathLst>
          </a:custGeom>
          <a:solidFill>
            <a:srgbClr val="524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19121" y="5570984"/>
            <a:ext cx="268817" cy="266999"/>
          </a:xfrm>
          <a:custGeom>
            <a:avLst/>
            <a:gdLst/>
            <a:ahLst/>
            <a:cxnLst/>
            <a:rect l="l" t="t" r="r" b="b"/>
            <a:pathLst>
              <a:path w="268817" h="266999">
                <a:moveTo>
                  <a:pt x="0" y="266999"/>
                </a:moveTo>
                <a:lnTo>
                  <a:pt x="268817" y="266999"/>
                </a:lnTo>
                <a:lnTo>
                  <a:pt x="268817" y="0"/>
                </a:lnTo>
                <a:lnTo>
                  <a:pt x="0" y="0"/>
                </a:lnTo>
                <a:lnTo>
                  <a:pt x="0" y="266999"/>
                </a:lnTo>
                <a:close/>
              </a:path>
            </a:pathLst>
          </a:custGeom>
          <a:solidFill>
            <a:srgbClr val="524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42283" y="5570984"/>
            <a:ext cx="268817" cy="266999"/>
          </a:xfrm>
          <a:custGeom>
            <a:avLst/>
            <a:gdLst/>
            <a:ahLst/>
            <a:cxnLst/>
            <a:rect l="l" t="t" r="r" b="b"/>
            <a:pathLst>
              <a:path w="268817" h="266999">
                <a:moveTo>
                  <a:pt x="0" y="266999"/>
                </a:moveTo>
                <a:lnTo>
                  <a:pt x="268817" y="266999"/>
                </a:lnTo>
                <a:lnTo>
                  <a:pt x="268817" y="0"/>
                </a:lnTo>
                <a:lnTo>
                  <a:pt x="0" y="0"/>
                </a:lnTo>
                <a:lnTo>
                  <a:pt x="0" y="266999"/>
                </a:lnTo>
                <a:close/>
              </a:path>
            </a:pathLst>
          </a:custGeom>
          <a:solidFill>
            <a:srgbClr val="524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65436" y="5570984"/>
            <a:ext cx="268817" cy="266999"/>
          </a:xfrm>
          <a:custGeom>
            <a:avLst/>
            <a:gdLst/>
            <a:ahLst/>
            <a:cxnLst/>
            <a:rect l="l" t="t" r="r" b="b"/>
            <a:pathLst>
              <a:path w="268817" h="266999">
                <a:moveTo>
                  <a:pt x="0" y="266999"/>
                </a:moveTo>
                <a:lnTo>
                  <a:pt x="268817" y="266999"/>
                </a:lnTo>
                <a:lnTo>
                  <a:pt x="268817" y="0"/>
                </a:lnTo>
                <a:lnTo>
                  <a:pt x="0" y="0"/>
                </a:lnTo>
                <a:lnTo>
                  <a:pt x="0" y="266999"/>
                </a:lnTo>
                <a:close/>
              </a:path>
            </a:pathLst>
          </a:custGeom>
          <a:solidFill>
            <a:srgbClr val="524FA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68292" y="5581965"/>
            <a:ext cx="1847850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895"/>
              </a:lnSpc>
            </a:pPr>
            <a:r>
              <a:rPr sz="1600" spc="15" dirty="0" smtClean="0">
                <a:solidFill>
                  <a:srgbClr val="FFFFFF"/>
                </a:solidFill>
                <a:latin typeface="細明體"/>
                <a:cs typeface="細明體"/>
              </a:rPr>
              <a:t>老</a:t>
            </a:r>
            <a:r>
              <a:rPr sz="1600" spc="120" dirty="0" smtClean="0">
                <a:solidFill>
                  <a:srgbClr val="FFFFFF"/>
                </a:solidFill>
                <a:latin typeface="細明體"/>
                <a:cs typeface="細明體"/>
              </a:rPr>
              <a:t> </a:t>
            </a:r>
            <a:r>
              <a:rPr sz="1600" spc="15" dirty="0" smtClean="0">
                <a:solidFill>
                  <a:srgbClr val="FFFFFF"/>
                </a:solidFill>
                <a:latin typeface="細明體"/>
                <a:cs typeface="細明體"/>
              </a:rPr>
              <a:t>軍</a:t>
            </a:r>
            <a:r>
              <a:rPr sz="1600" spc="120" dirty="0" smtClean="0">
                <a:solidFill>
                  <a:srgbClr val="FFFFFF"/>
                </a:solidFill>
                <a:latin typeface="細明體"/>
                <a:cs typeface="細明體"/>
              </a:rPr>
              <a:t> </a:t>
            </a:r>
            <a:r>
              <a:rPr sz="1600" spc="15" dirty="0" smtClean="0">
                <a:solidFill>
                  <a:srgbClr val="FFFFFF"/>
                </a:solidFill>
                <a:latin typeface="細明體"/>
                <a:cs typeface="細明體"/>
              </a:rPr>
              <a:t>艦</a:t>
            </a:r>
            <a:r>
              <a:rPr sz="1600" spc="120" dirty="0" smtClean="0">
                <a:solidFill>
                  <a:srgbClr val="FFFFFF"/>
                </a:solidFill>
                <a:latin typeface="細明體"/>
                <a:cs typeface="細明體"/>
              </a:rPr>
              <a:t> </a:t>
            </a:r>
            <a:r>
              <a:rPr sz="1600" spc="15" dirty="0" smtClean="0">
                <a:solidFill>
                  <a:srgbClr val="FFFFFF"/>
                </a:solidFill>
                <a:latin typeface="細明體"/>
                <a:cs typeface="細明體"/>
              </a:rPr>
              <a:t>的</a:t>
            </a:r>
            <a:r>
              <a:rPr sz="1600" spc="120" dirty="0" smtClean="0">
                <a:solidFill>
                  <a:srgbClr val="FFFFFF"/>
                </a:solidFill>
                <a:latin typeface="細明體"/>
                <a:cs typeface="細明體"/>
              </a:rPr>
              <a:t> </a:t>
            </a:r>
            <a:r>
              <a:rPr sz="1600" spc="15" dirty="0" smtClean="0">
                <a:solidFill>
                  <a:srgbClr val="FFFFFF"/>
                </a:solidFill>
                <a:latin typeface="細明體"/>
                <a:cs typeface="細明體"/>
              </a:rPr>
              <a:t>故</a:t>
            </a:r>
            <a:r>
              <a:rPr sz="1600" spc="120" dirty="0" smtClean="0">
                <a:solidFill>
                  <a:srgbClr val="FFFFFF"/>
                </a:solidFill>
                <a:latin typeface="細明體"/>
                <a:cs typeface="細明體"/>
              </a:rPr>
              <a:t> </a:t>
            </a:r>
            <a:r>
              <a:rPr sz="1600" spc="15" dirty="0" smtClean="0">
                <a:solidFill>
                  <a:srgbClr val="FFFFFF"/>
                </a:solidFill>
                <a:latin typeface="細明體"/>
                <a:cs typeface="細明體"/>
              </a:rPr>
              <a:t>事</a:t>
            </a:r>
            <a:endParaRPr sz="1600">
              <a:latin typeface="細明體"/>
              <a:cs typeface="細明體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203319" y="3815994"/>
            <a:ext cx="2753995" cy="1701901"/>
          </a:xfrm>
          <a:custGeom>
            <a:avLst/>
            <a:gdLst/>
            <a:ahLst/>
            <a:cxnLst/>
            <a:rect l="l" t="t" r="r" b="b"/>
            <a:pathLst>
              <a:path w="2753995" h="1701901">
                <a:moveTo>
                  <a:pt x="0" y="1701901"/>
                </a:moveTo>
                <a:lnTo>
                  <a:pt x="2753995" y="1701901"/>
                </a:lnTo>
                <a:lnTo>
                  <a:pt x="2753995" y="0"/>
                </a:lnTo>
                <a:lnTo>
                  <a:pt x="0" y="0"/>
                </a:lnTo>
                <a:lnTo>
                  <a:pt x="0" y="1701901"/>
                </a:lnTo>
                <a:close/>
              </a:path>
            </a:pathLst>
          </a:custGeom>
          <a:solidFill>
            <a:srgbClr val="FFFC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271621" y="3873417"/>
            <a:ext cx="2618740" cy="1572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 smtClean="0">
                <a:solidFill>
                  <a:srgbClr val="231F20"/>
                </a:solidFill>
                <a:latin typeface="細明體"/>
                <a:cs typeface="細明體"/>
              </a:rPr>
              <a:t>作者簡介</a:t>
            </a:r>
            <a:r>
              <a:rPr sz="1050" spc="40" dirty="0" smtClean="0">
                <a:solidFill>
                  <a:srgbClr val="231F20"/>
                </a:solidFill>
                <a:latin typeface="細明體"/>
                <a:cs typeface="細明體"/>
              </a:rPr>
              <a:t>：</a:t>
            </a:r>
            <a:endParaRPr sz="1050">
              <a:latin typeface="細明體"/>
              <a:cs typeface="細明體"/>
            </a:endParaRPr>
          </a:p>
          <a:p>
            <a:pPr>
              <a:lnSpc>
                <a:spcPts val="600"/>
              </a:lnSpc>
              <a:spcBef>
                <a:spcPts val="24"/>
              </a:spcBef>
            </a:pPr>
            <a:endParaRPr sz="600"/>
          </a:p>
          <a:p>
            <a:pPr marL="12700" marR="12700">
              <a:lnSpc>
                <a:spcPct val="103200"/>
              </a:lnSpc>
            </a:pPr>
            <a:r>
              <a:rPr sz="10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毛正氣上校，海軍官校</a:t>
            </a:r>
            <a:r>
              <a:rPr sz="1050" spc="-95" dirty="0" smtClean="0">
                <a:solidFill>
                  <a:srgbClr val="231F20"/>
                </a:solidFill>
                <a:latin typeface="微軟正黑體"/>
                <a:cs typeface="微軟正黑體"/>
              </a:rPr>
              <a:t>77</a:t>
            </a:r>
            <a:r>
              <a:rPr sz="10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年班，美國紐約</a:t>
            </a:r>
            <a:r>
              <a:rPr sz="10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州</a:t>
            </a:r>
            <a:r>
              <a:rPr sz="10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立大學石溪分校海洋環境科學碩士，美海</a:t>
            </a:r>
            <a:r>
              <a:rPr sz="10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軍</a:t>
            </a:r>
            <a:r>
              <a:rPr sz="10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1050" spc="15" dirty="0" smtClean="0">
                <a:solidFill>
                  <a:srgbClr val="231F20"/>
                </a:solidFill>
                <a:latin typeface="微軟正黑體"/>
                <a:cs typeface="微軟正黑體"/>
              </a:rPr>
              <a:t>參謀學院</a:t>
            </a:r>
            <a:r>
              <a:rPr sz="1050" spc="-90" dirty="0" smtClean="0">
                <a:solidFill>
                  <a:srgbClr val="231F20"/>
                </a:solidFill>
                <a:latin typeface="微軟正黑體"/>
                <a:cs typeface="微軟正黑體"/>
              </a:rPr>
              <a:t>2000</a:t>
            </a:r>
            <a:r>
              <a:rPr sz="1050" spc="15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年班，美國紐約州立大學石</a:t>
            </a:r>
            <a:r>
              <a:rPr sz="10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溪</a:t>
            </a:r>
            <a:r>
              <a:rPr sz="10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分校海洋暨大氣科學博士，現服務於海軍</a:t>
            </a:r>
            <a:r>
              <a:rPr sz="10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大</a:t>
            </a:r>
            <a:r>
              <a:rPr sz="10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氣海洋局</a:t>
            </a:r>
            <a:r>
              <a:rPr sz="10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。</a:t>
            </a:r>
            <a:r>
              <a:rPr sz="10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戴世杰少校，中正理工學院應用物理系</a:t>
            </a:r>
            <a:r>
              <a:rPr sz="1050" spc="-95" dirty="0" smtClean="0">
                <a:solidFill>
                  <a:srgbClr val="231F20"/>
                </a:solidFill>
                <a:latin typeface="微軟正黑體"/>
                <a:cs typeface="微軟正黑體"/>
              </a:rPr>
              <a:t>88</a:t>
            </a:r>
            <a:r>
              <a:rPr sz="10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</a:t>
            </a:r>
            <a:r>
              <a:rPr sz="10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班，國立中央大學大氣物理研所碩士</a:t>
            </a:r>
            <a:r>
              <a:rPr sz="1050" spc="-95" dirty="0" smtClean="0">
                <a:solidFill>
                  <a:srgbClr val="231F20"/>
                </a:solidFill>
                <a:latin typeface="微軟正黑體"/>
                <a:cs typeface="微軟正黑體"/>
              </a:rPr>
              <a:t>95</a:t>
            </a:r>
            <a:r>
              <a:rPr sz="10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</a:t>
            </a:r>
            <a:r>
              <a:rPr sz="10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班</a:t>
            </a:r>
            <a:endParaRPr sz="105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0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，現服務於海軍大氣海洋局</a:t>
            </a:r>
            <a:r>
              <a:rPr sz="10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。</a:t>
            </a:r>
            <a:endParaRPr sz="1050">
              <a:latin typeface="微軟正黑體"/>
              <a:cs typeface="微軟正黑體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203319" y="3815994"/>
            <a:ext cx="2753995" cy="1701901"/>
          </a:xfrm>
          <a:custGeom>
            <a:avLst/>
            <a:gdLst/>
            <a:ahLst/>
            <a:cxnLst/>
            <a:rect l="l" t="t" r="r" b="b"/>
            <a:pathLst>
              <a:path w="2753995" h="1701901">
                <a:moveTo>
                  <a:pt x="0" y="0"/>
                </a:moveTo>
                <a:lnTo>
                  <a:pt x="0" y="1701901"/>
                </a:lnTo>
                <a:lnTo>
                  <a:pt x="2753995" y="1701901"/>
                </a:lnTo>
                <a:lnTo>
                  <a:pt x="2753995" y="0"/>
                </a:lnTo>
                <a:lnTo>
                  <a:pt x="0" y="0"/>
                </a:lnTo>
                <a:close/>
              </a:path>
            </a:pathLst>
          </a:custGeom>
          <a:ln w="179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42302" y="6876000"/>
            <a:ext cx="2869629" cy="185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16077" y="3380999"/>
            <a:ext cx="100578" cy="1219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300" y="9384916"/>
            <a:ext cx="24130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90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050" spc="-10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050" spc="20" dirty="0" smtClean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5268" y="9377324"/>
            <a:ext cx="2072005" cy="172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 smtClean="0">
                <a:solidFill>
                  <a:srgbClr val="231F20"/>
                </a:solidFill>
                <a:latin typeface="Meiryo"/>
                <a:cs typeface="Meiryo"/>
              </a:rPr>
              <a:t>海軍學術雙月刊第四十六卷第一</a:t>
            </a:r>
            <a:r>
              <a:rPr sz="1050" spc="40" dirty="0" smtClean="0">
                <a:solidFill>
                  <a:srgbClr val="231F20"/>
                </a:solidFill>
                <a:latin typeface="Meiryo"/>
                <a:cs typeface="Meiryo"/>
              </a:rPr>
              <a:t>期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998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6556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8130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9717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7300" y="817323"/>
            <a:ext cx="790575" cy="196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作</a:t>
            </a:r>
            <a:r>
              <a:rPr sz="1200" spc="-16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戰</a:t>
            </a:r>
            <a:r>
              <a:rPr sz="1200" spc="-12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研</a:t>
            </a:r>
            <a:r>
              <a:rPr sz="1200" spc="-12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200">
              <a:latin typeface="Meiryo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0202" y="8099469"/>
            <a:ext cx="6145530" cy="752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澎湖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日   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2007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月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29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日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h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://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b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l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og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xu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it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t/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nghu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d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l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y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b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l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og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1234060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4</a:t>
            </a:r>
            <a:endParaRPr sz="850">
              <a:latin typeface="Times New Roman"/>
              <a:cs typeface="Times New Roman"/>
            </a:endParaRPr>
          </a:p>
          <a:p>
            <a:pPr marL="12700" marR="273685">
              <a:lnSpc>
                <a:spcPct val="117600"/>
              </a:lnSpc>
              <a:tabLst>
                <a:tab pos="520700" algn="l"/>
              </a:tabLst>
            </a:pP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3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：	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網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2009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月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日，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h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tt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p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://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b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g5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x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nhu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n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t.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c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o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m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g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b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g5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n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s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x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nhu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n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t.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c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o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m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m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il/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2009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-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06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04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c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on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n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_</a:t>
            </a:r>
            <a:r>
              <a:rPr sz="850" spc="-2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1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1487825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h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sz="850" spc="3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m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：「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尾道九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」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事件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://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og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xu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t/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caes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assa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/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1690124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4</a:t>
            </a:r>
            <a:endParaRPr sz="850">
              <a:latin typeface="Times New Roman"/>
              <a:cs typeface="Times New Roman"/>
            </a:endParaRPr>
          </a:p>
          <a:p>
            <a:pPr marL="282575" marR="12700" indent="-270510">
              <a:lnSpc>
                <a:spcPct val="117600"/>
              </a:lnSpc>
            </a:pP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5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根據美國氣象學會名詞彙編，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Am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ri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ca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7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og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7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So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850" spc="7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ssa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850" spc="7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850" spc="7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og</a:t>
            </a:r>
            <a:r>
              <a:rPr sz="850" spc="-50" dirty="0" smtClean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7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h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tt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p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://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a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m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s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g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l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o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ssa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r</a:t>
            </a:r>
            <a:r>
              <a:rPr sz="850" spc="-5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y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.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ll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np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r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ess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.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c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o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m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/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g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ssa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的解釋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-5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850" spc="-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-45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85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-6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nd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cea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rf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ac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-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-5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bo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ill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es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02906" y="8062404"/>
            <a:ext cx="6119990" cy="0"/>
          </a:xfrm>
          <a:custGeom>
            <a:avLst/>
            <a:gdLst/>
            <a:ahLst/>
            <a:cxnLst/>
            <a:rect l="l" t="t" r="r" b="b"/>
            <a:pathLst>
              <a:path w="6119990">
                <a:moveTo>
                  <a:pt x="0" y="0"/>
                </a:moveTo>
                <a:lnTo>
                  <a:pt x="6119990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6573" y="1620030"/>
            <a:ext cx="5903986" cy="19529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98563" y="1511998"/>
          <a:ext cx="6109207" cy="64965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2445"/>
                <a:gridCol w="3056762"/>
              </a:tblGrid>
              <a:tr h="2725204">
                <a:tc gridSpan="2">
                  <a:txBody>
                    <a:bodyPr/>
                    <a:lstStyle/>
                    <a:p>
                      <a:pPr marL="673100" marR="169545" indent="-504190">
                        <a:lnSpc>
                          <a:spcPct val="101400"/>
                        </a:lnSpc>
                        <a:tabLst>
                          <a:tab pos="654685" algn="l"/>
                        </a:tabLst>
                      </a:pPr>
                      <a:r>
                        <a:rPr sz="1150" spc="2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</a:t>
                      </a:r>
                      <a:r>
                        <a:rPr sz="115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一	</a:t>
                      </a:r>
                      <a:r>
                        <a:rPr sz="1150" spc="2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圖左：尾道九號船體折斷；圖右：事件當時衛星雲圖(摘自1997年10月25</a:t>
                      </a:r>
                      <a:r>
                        <a:rPr sz="115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日 日本國家電視台播出NHK特集第6集)</a:t>
                      </a:r>
                      <a:endParaRPr sz="1150">
                        <a:latin typeface="細明體"/>
                        <a:cs typeface="細明體"/>
                      </a:endParaRPr>
                    </a:p>
                    <a:p>
                      <a:pPr marL="1689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資料來源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：「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尾道九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」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事件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，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ttp://blog.xuite.net/caes5/classa/1690124</a:t>
                      </a:r>
                      <a:r>
                        <a:rPr sz="850" spc="0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95">
                      <a:solidFill>
                        <a:srgbClr val="050100"/>
                      </a:solidFill>
                      <a:prstDash val="solid"/>
                    </a:lnL>
                    <a:lnR w="10795">
                      <a:solidFill>
                        <a:srgbClr val="050100"/>
                      </a:solidFill>
                      <a:prstDash val="solid"/>
                    </a:lnR>
                    <a:lnT w="10795">
                      <a:solidFill>
                        <a:srgbClr val="050100"/>
                      </a:solidFill>
                      <a:prstDash val="solid"/>
                    </a:lnT>
                    <a:lnB w="10795">
                      <a:solidFill>
                        <a:srgbClr val="0501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2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強勁，有顯著湧浪發生，船隊在通過湧浪區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  <a:lnT w="10795">
                      <a:solidFill>
                        <a:srgbClr val="0501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擊，高14公尺的大浪使船體抬出水面，再撞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  <a:lnT w="10795">
                      <a:solidFill>
                        <a:srgbClr val="050100"/>
                      </a:solidFill>
                      <a:prstDash val="solid"/>
                    </a:lnT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時被迫打散，甚至造成兩人失蹤，所幸人員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擊海面，可能是此撞擊力使得船體支離破碎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1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最後尋獲</a:t>
                      </a:r>
                      <a:r>
                        <a:rPr sz="825" spc="0" baseline="45454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2</a:t>
                      </a:r>
                      <a:r>
                        <a:rPr sz="1100" spc="1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。2009年6月1至2日中國海軍護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航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(如圖一)</a:t>
                      </a:r>
                      <a:r>
                        <a:rPr sz="825" baseline="45454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4</a:t>
                      </a: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461704">
                <a:tc>
                  <a:txBody>
                    <a:bodyPr/>
                    <a:lstStyle/>
                    <a:p>
                      <a:pPr marR="170815">
                        <a:lnSpc>
                          <a:spcPct val="139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編隊護送第61批商船駛入亞丁灣東口海域、 並在編組第62批被護商船期間，遭遇了赴亞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450" spc="50" dirty="0" smtClean="0">
                          <a:solidFill>
                            <a:srgbClr val="0089CF"/>
                          </a:solidFill>
                          <a:latin typeface="Meiryo"/>
                          <a:cs typeface="Meiryo"/>
                        </a:rPr>
                        <a:t>貳、臺灣海峽南部湧浪的成</a:t>
                      </a:r>
                      <a:r>
                        <a:rPr sz="1450" spc="0" dirty="0" smtClean="0">
                          <a:solidFill>
                            <a:srgbClr val="0089CF"/>
                          </a:solidFill>
                          <a:latin typeface="Meiryo"/>
                          <a:cs typeface="Meiryo"/>
                        </a:rPr>
                        <a:t>因</a:t>
                      </a:r>
                      <a:endParaRPr sz="1450">
                        <a:latin typeface="Meiryo"/>
                        <a:cs typeface="Meiryo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丁灣海域以來的最大湧浪，其中深圳艦的船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260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海洋中的波浪主要是由風所引起的，而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1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體傾斜達10度以上</a:t>
                      </a:r>
                      <a:r>
                        <a:rPr sz="825" spc="0" baseline="45454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3</a:t>
                      </a:r>
                      <a:r>
                        <a:rPr sz="1100" spc="2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。前述4個案例皆是由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湧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浪湧的成長不僅和風力有關，也同時與風所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浪引發的意外事件。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作用海域的大小以及作用時間的長短有密切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湧浪除了造成沿岸建物的損壞及人員傷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關聯。當風吹拂海面時，會先在表面產生波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亡外，亦可能導致船艦結構的損毀。1970至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紋，使得粗糙度增加，這種粗糙表面可以使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1980年代間，世界各海域發生了原因成謎的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風進一步輸送能量給表面的海水。當風以相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海難事件，堅固的大型船船體受到嚴重破壞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同狀態持續作用在海面的某一範圍(風域)，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2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。1986年12月，全長220公尺、排水量3萬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4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spc="3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並達到一定的時間時(約8小時以上)，波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浪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千噸的大型日本貨船「尾道九」遭遇離奇的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的成長就會逐漸趨於成熟，呈現定常的狀態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船難，船體被支離分解。由獲救的船員目擊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spc="7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，這種直接在吹風區域所產生的浪叫風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浪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46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證詞得知，「尾道九」被突如其來的大浪襲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(Wind</a:t>
                      </a:r>
                      <a:r>
                        <a:rPr sz="1100" spc="12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Waves</a:t>
                      </a:r>
                      <a:r>
                        <a:rPr sz="1100" spc="12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or</a:t>
                      </a:r>
                      <a:r>
                        <a:rPr sz="1100" spc="12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Wind-Driven</a:t>
                      </a:r>
                      <a:r>
                        <a:rPr sz="1100" spc="12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Waves</a:t>
                      </a:r>
                      <a:r>
                        <a:rPr sz="1100" spc="-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)</a:t>
                      </a:r>
                      <a:r>
                        <a:rPr sz="825" spc="0" baseline="45454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5</a:t>
                      </a:r>
                      <a:r>
                        <a:rPr sz="1100" spc="3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。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當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1676" y="1511998"/>
            <a:ext cx="0" cy="6492595"/>
          </a:xfrm>
          <a:custGeom>
            <a:avLst/>
            <a:gdLst/>
            <a:ahLst/>
            <a:cxnLst/>
            <a:rect l="l" t="t" r="r" b="b"/>
            <a:pathLst>
              <a:path h="6492595">
                <a:moveTo>
                  <a:pt x="0" y="0"/>
                </a:moveTo>
                <a:lnTo>
                  <a:pt x="0" y="6492595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20871" y="9384931"/>
            <a:ext cx="2012314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783080" algn="l"/>
              </a:tabLst>
            </a:pPr>
            <a:r>
              <a:rPr sz="1575" spc="15" baseline="2645" dirty="0" smtClean="0">
                <a:solidFill>
                  <a:srgbClr val="231F20"/>
                </a:solidFill>
                <a:latin typeface="Meiryo"/>
                <a:cs typeface="Meiryo"/>
              </a:rPr>
              <a:t>中華民國一○一年二月一</a:t>
            </a:r>
            <a:r>
              <a:rPr sz="1575" spc="60" baseline="2645" dirty="0" smtClean="0">
                <a:solidFill>
                  <a:srgbClr val="231F20"/>
                </a:solidFill>
                <a:latin typeface="Meiryo"/>
                <a:cs typeface="Meiryo"/>
              </a:rPr>
              <a:t>日	</a:t>
            </a:r>
            <a:r>
              <a:rPr sz="1050" spc="-90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050" spc="-10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050" spc="20" dirty="0" smtClean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8338" y="821103"/>
            <a:ext cx="3134360" cy="173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65" dirty="0" smtClean="0">
                <a:solidFill>
                  <a:srgbClr val="231F20"/>
                </a:solidFill>
                <a:latin typeface="Meiryo"/>
                <a:cs typeface="Meiryo"/>
              </a:rPr>
              <a:t>臺灣海峽南部湧浪</a:t>
            </a:r>
            <a:r>
              <a:rPr sz="1050" spc="155" dirty="0" smtClean="0">
                <a:solidFill>
                  <a:srgbClr val="231F20"/>
                </a:solidFill>
                <a:latin typeface="Meiryo"/>
                <a:cs typeface="Meiryo"/>
              </a:rPr>
              <a:t>(</a:t>
            </a:r>
            <a:r>
              <a:rPr sz="1050" spc="165" dirty="0" smtClean="0">
                <a:solidFill>
                  <a:srgbClr val="231F20"/>
                </a:solidFill>
                <a:latin typeface="Meiryo"/>
                <a:cs typeface="Meiryo"/>
              </a:rPr>
              <a:t>西南湧</a:t>
            </a:r>
            <a:r>
              <a:rPr sz="1050" spc="155" dirty="0" smtClean="0">
                <a:solidFill>
                  <a:srgbClr val="231F20"/>
                </a:solidFill>
                <a:latin typeface="Meiryo"/>
                <a:cs typeface="Meiryo"/>
              </a:rPr>
              <a:t>)</a:t>
            </a:r>
            <a:r>
              <a:rPr sz="1050" spc="165" dirty="0" smtClean="0">
                <a:solidFill>
                  <a:srgbClr val="231F20"/>
                </a:solidFill>
                <a:latin typeface="Meiryo"/>
                <a:cs typeface="Meiryo"/>
              </a:rPr>
              <a:t>之預警與精進作</a:t>
            </a:r>
            <a:r>
              <a:rPr sz="1050" spc="145" dirty="0" smtClean="0">
                <a:solidFill>
                  <a:srgbClr val="231F20"/>
                </a:solidFill>
                <a:latin typeface="Meiryo"/>
                <a:cs typeface="Meiryo"/>
              </a:rPr>
              <a:t>為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299" y="6087667"/>
            <a:ext cx="2904490" cy="1877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397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波浪脫離風域或風力迅速減小平息後，海面 上的波動便不再由原來的風場中取得能量， 但也不會立刻消失，它們在海面上繼續傳播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5"/>
              </a:spcBef>
            </a:pPr>
            <a:endParaRPr sz="500"/>
          </a:p>
          <a:p>
            <a:pPr marL="12700" marR="13970" algn="just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，經過長距離和長時間的傳送後才逐漸衰減</a:t>
            </a:r>
            <a:endParaRPr sz="1100">
              <a:latin typeface="細明體"/>
              <a:cs typeface="細明體"/>
            </a:endParaRPr>
          </a:p>
          <a:p>
            <a:pPr marL="12700" marR="12700" algn="just">
              <a:lnSpc>
                <a:spcPct val="139000"/>
              </a:lnSpc>
            </a:pP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，此時的波動則稱為湧浪(Swells)或稱長浪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825" spc="30" baseline="45454" dirty="0" smtClean="0">
                <a:solidFill>
                  <a:srgbClr val="231F20"/>
                </a:solidFill>
                <a:latin typeface="細明體"/>
                <a:cs typeface="細明體"/>
              </a:rPr>
              <a:t>6</a:t>
            </a:r>
            <a:r>
              <a:rPr sz="1100" spc="140" dirty="0" smtClean="0">
                <a:solidFill>
                  <a:srgbClr val="231F20"/>
                </a:solidFill>
                <a:latin typeface="細明體"/>
                <a:cs typeface="細明體"/>
              </a:rPr>
              <a:t>。湧浪與風浪相比具有較規則的外形，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排 列比較整齊，波長與週期長，波峰線較長且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 波面平滑(如圖二)。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25628" y="1425667"/>
            <a:ext cx="2904490" cy="6538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0226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另一個可能造成沿岸瞬間大浪的因素則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是暴潮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(Stor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m </a:t>
            </a:r>
            <a:r>
              <a:rPr sz="1100" spc="-27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surge)</a:t>
            </a:r>
            <a:r>
              <a:rPr sz="1100" spc="100" dirty="0" smtClean="0">
                <a:solidFill>
                  <a:srgbClr val="231F20"/>
                </a:solidFill>
                <a:latin typeface="細明體"/>
                <a:cs typeface="細明體"/>
              </a:rPr>
              <a:t>。暴潮是由颱風所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引 起的複雜現象，它與颱風強度的細微變化、 行進速度、暴風圈大小、接近海岸的角度、 中心氣壓以及沿岸特徵地形等有密切相關。 颱風中心低氣壓的抽拉作用會將其範圍內的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海水往上抬，一般不會超過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公尺，但如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果 颱風逐漸向近岸淺灘靠近，水位會不斷堆疊 升高，最後其威力足以導致生命財產的損失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sz="1100" spc="110" dirty="0" smtClean="0">
                <a:solidFill>
                  <a:srgbClr val="231F20"/>
                </a:solidFill>
                <a:latin typeface="細明體"/>
                <a:cs typeface="細明體"/>
              </a:rPr>
              <a:t>如圖三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sz="1100" spc="110" dirty="0" smtClean="0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2005</a:t>
            </a:r>
            <a:r>
              <a:rPr sz="1100" spc="110" dirty="0" smtClean="0">
                <a:solidFill>
                  <a:srgbClr val="231F20"/>
                </a:solidFill>
                <a:latin typeface="細明體"/>
                <a:cs typeface="細明體"/>
              </a:rPr>
              <a:t>年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8</a:t>
            </a:r>
            <a:r>
              <a:rPr sz="1100" spc="110" dirty="0" smtClean="0">
                <a:solidFill>
                  <a:srgbClr val="231F20"/>
                </a:solidFill>
                <a:latin typeface="細明體"/>
                <a:cs typeface="細明體"/>
              </a:rPr>
              <a:t>月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29</a:t>
            </a:r>
            <a:r>
              <a:rPr sz="1100" spc="110" dirty="0" smtClean="0">
                <a:solidFill>
                  <a:srgbClr val="231F20"/>
                </a:solidFill>
                <a:latin typeface="細明體"/>
                <a:cs typeface="細明體"/>
              </a:rPr>
              <a:t>日卡崔娜颶風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(K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-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 trina)在美國東南部的路易斯安那州紐奧良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(New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Orleans,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USA)沿岸登陸，海堤崩潰，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 市區遭受大面積水患；紀錄中最大的暴潮災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 害發生於1970年11月13日孟加拉，颱風將海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 水推送進入陸地，再加上大雨，使得境內河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面高漲達12公尺，同時間風災的加成，在當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 時造成超過30萬人的死亡</a:t>
            </a:r>
            <a:r>
              <a:rPr sz="825" spc="30" baseline="45454" dirty="0" smtClean="0">
                <a:solidFill>
                  <a:srgbClr val="231F20"/>
                </a:solidFill>
                <a:latin typeface="細明體"/>
                <a:cs typeface="細明體"/>
              </a:rPr>
              <a:t>7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endParaRPr sz="1100">
              <a:latin typeface="細明體"/>
              <a:cs typeface="細明體"/>
            </a:endParaRPr>
          </a:p>
          <a:p>
            <a:pPr marL="12700" marR="12700" indent="302260" algn="just">
              <a:lnSpc>
                <a:spcPct val="139000"/>
              </a:lnSpc>
            </a:pPr>
            <a:r>
              <a:rPr sz="1100" spc="125" dirty="0" smtClean="0">
                <a:solidFill>
                  <a:srgbClr val="231F20"/>
                </a:solidFill>
                <a:latin typeface="細明體"/>
                <a:cs typeface="細明體"/>
              </a:rPr>
              <a:t>湧浪的傳播速度往往比海上天氣系統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( </a:t>
            </a: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例如颱風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的移速快得多。熱帶氣旋或風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暴 所引起的湧浪，通常可做為這些天氣系統來 臨的前兆。在熱帶風暴來襲之前的一、二天</a:t>
            </a:r>
            <a:endParaRPr sz="1100">
              <a:latin typeface="細明體"/>
              <a:cs typeface="細明體"/>
            </a:endParaRPr>
          </a:p>
          <a:p>
            <a:pPr marL="12700" marR="1397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，湧浪將先到達，近海會先產生湧浪。如果 在某處觀察到週期較大的「無風三尺浪」到 來，極有可能在遠處海面上有一個熱帶風暴 正逐漸接近中。湧浪的傳送距離相當遠；根 據調查，北太平洋加州西南沿岸夏季時緩慢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有力的拍岸湧浪，是由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1</a:t>
            </a: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萬公里以外的南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極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大陸附近，大洋風暴產生的波浪所導致</a:t>
            </a:r>
            <a:r>
              <a:rPr sz="825" spc="-30" baseline="45454" dirty="0" smtClean="0">
                <a:solidFill>
                  <a:srgbClr val="231F20"/>
                </a:solidFill>
                <a:latin typeface="細明體"/>
                <a:cs typeface="細明體"/>
              </a:rPr>
              <a:t>8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8748" y="1517395"/>
            <a:ext cx="2977197" cy="4568405"/>
          </a:xfrm>
          <a:custGeom>
            <a:avLst/>
            <a:gdLst/>
            <a:ahLst/>
            <a:cxnLst/>
            <a:rect l="l" t="t" r="r" b="b"/>
            <a:pathLst>
              <a:path w="2977197" h="4568405">
                <a:moveTo>
                  <a:pt x="0" y="0"/>
                </a:moveTo>
                <a:lnTo>
                  <a:pt x="0" y="4568405"/>
                </a:lnTo>
                <a:lnTo>
                  <a:pt x="2977197" y="4568405"/>
                </a:lnTo>
                <a:lnTo>
                  <a:pt x="2977197" y="0"/>
                </a:lnTo>
                <a:lnTo>
                  <a:pt x="0" y="0"/>
                </a:lnTo>
                <a:close/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62643" y="3266728"/>
            <a:ext cx="2241550" cy="324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0715">
              <a:lnSpc>
                <a:spcPct val="100000"/>
              </a:lnSpc>
              <a:tabLst>
                <a:tab pos="1116965" algn="l"/>
              </a:tabLst>
            </a:pPr>
            <a:r>
              <a:rPr sz="1150" spc="90" dirty="0" smtClean="0">
                <a:solidFill>
                  <a:srgbClr val="231F20"/>
                </a:solidFill>
                <a:latin typeface="細明體"/>
                <a:cs typeface="細明體"/>
              </a:rPr>
              <a:t>圖二	湧浪生成示意圖</a:t>
            </a:r>
            <a:endParaRPr sz="1150">
              <a:latin typeface="細明體"/>
              <a:cs typeface="細明體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資料來源：作者自</a:t>
            </a:r>
            <a:r>
              <a:rPr sz="850" spc="65" dirty="0" smtClean="0">
                <a:solidFill>
                  <a:srgbClr val="231F20"/>
                </a:solidFill>
                <a:latin typeface="微軟正黑體"/>
                <a:cs typeface="微軟正黑體"/>
              </a:rPr>
              <a:t>繪</a:t>
            </a:r>
            <a:endParaRPr sz="850">
              <a:latin typeface="微軟正黑體"/>
              <a:cs typeface="微軟正黑體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2643" y="5685928"/>
            <a:ext cx="2557145" cy="324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9465">
              <a:lnSpc>
                <a:spcPct val="100000"/>
              </a:lnSpc>
              <a:tabLst>
                <a:tab pos="1275715" algn="l"/>
              </a:tabLst>
            </a:pPr>
            <a:r>
              <a:rPr sz="1150" spc="90" dirty="0" smtClean="0">
                <a:solidFill>
                  <a:srgbClr val="231F20"/>
                </a:solidFill>
                <a:latin typeface="細明體"/>
                <a:cs typeface="細明體"/>
              </a:rPr>
              <a:t>圖三	暴潮示意圖</a:t>
            </a:r>
            <a:endParaRPr sz="1150">
              <a:latin typeface="細明體"/>
              <a:cs typeface="細明體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資料來源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引自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NOAA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h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tt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://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ww</a:t>
            </a:r>
            <a:r>
              <a:rPr sz="850" spc="-4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nhc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noaa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gov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u</a:t>
            </a:r>
            <a:r>
              <a:rPr sz="850" spc="-20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ge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  <a:hlinkClick r:id="rId2"/>
              </a:rPr>
              <a:t>/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93089" y="1583997"/>
            <a:ext cx="2808514" cy="16067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3344" y="3736797"/>
            <a:ext cx="2807994" cy="18617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3338" y="3668395"/>
            <a:ext cx="2988005" cy="0"/>
          </a:xfrm>
          <a:custGeom>
            <a:avLst/>
            <a:gdLst/>
            <a:ahLst/>
            <a:cxnLst/>
            <a:rect l="l" t="t" r="r" b="b"/>
            <a:pathLst>
              <a:path w="2988005">
                <a:moveTo>
                  <a:pt x="0" y="0"/>
                </a:moveTo>
                <a:lnTo>
                  <a:pt x="2988005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88187" y="8071659"/>
            <a:ext cx="6145530" cy="774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2575" marR="12700" indent="-270510" algn="just">
              <a:lnSpc>
                <a:spcPct val="117600"/>
              </a:lnSpc>
            </a:pP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6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根據美國氣象學會名詞彙編的解釋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ll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—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Su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rf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ac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6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850" spc="6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6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6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6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cea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6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6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6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not</a:t>
            </a:r>
            <a:r>
              <a:rPr sz="850" spc="6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850" spc="6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or</a:t>
            </a:r>
            <a:r>
              <a:rPr sz="850" spc="6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850" spc="6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u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850" spc="6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ong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 b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y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nd.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G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b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y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y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no</a:t>
            </a:r>
            <a:r>
              <a:rPr sz="85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op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g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fr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y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ac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cea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y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fr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of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on,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es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v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ca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op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g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ir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ec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-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f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fr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ir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ec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nd,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on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tr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as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n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sea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7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： 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建會臺灣大百科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全   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「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暴潮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」。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h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tt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p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://t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i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w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np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d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i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a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.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c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u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lt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u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r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.t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w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w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b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/i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nd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5"/>
              </a:rPr>
              <a:t>x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endParaRPr sz="850">
              <a:latin typeface="標楷體"/>
              <a:cs typeface="標楷體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8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馮士筰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、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李鳳岐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、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李   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菁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《 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洋科學導論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》，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臺北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縣   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店市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： 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軒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圖   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出版社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民國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92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2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月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第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版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頁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504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endParaRPr sz="850">
              <a:latin typeface="標楷體"/>
              <a:cs typeface="標楷體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00887" y="8057400"/>
            <a:ext cx="6120003" cy="0"/>
          </a:xfrm>
          <a:custGeom>
            <a:avLst/>
            <a:gdLst/>
            <a:ahLst/>
            <a:cxnLst/>
            <a:rect l="l" t="t" r="r" b="b"/>
            <a:pathLst>
              <a:path w="6120003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2434" y="1511998"/>
            <a:ext cx="0" cy="7377810"/>
          </a:xfrm>
          <a:custGeom>
            <a:avLst/>
            <a:gdLst/>
            <a:ahLst/>
            <a:cxnLst/>
            <a:rect l="l" t="t" r="r" b="b"/>
            <a:pathLst>
              <a:path h="7377810">
                <a:moveTo>
                  <a:pt x="0" y="0"/>
                </a:moveTo>
                <a:lnTo>
                  <a:pt x="0" y="7377810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7300" y="9384915"/>
            <a:ext cx="24130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90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050" spc="-10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050" spc="20" dirty="0" smtClean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5268" y="9377322"/>
            <a:ext cx="2072005" cy="172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 smtClean="0">
                <a:solidFill>
                  <a:srgbClr val="231F20"/>
                </a:solidFill>
                <a:latin typeface="Meiryo"/>
                <a:cs typeface="Meiryo"/>
              </a:rPr>
              <a:t>海軍學術雙月刊第四十六卷第一</a:t>
            </a:r>
            <a:r>
              <a:rPr sz="1050" spc="40" dirty="0" smtClean="0">
                <a:solidFill>
                  <a:srgbClr val="231F20"/>
                </a:solidFill>
                <a:latin typeface="Meiryo"/>
                <a:cs typeface="Meiryo"/>
              </a:rPr>
              <a:t>期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9998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6556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8130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9717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7300" y="817322"/>
            <a:ext cx="790575" cy="196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作</a:t>
            </a:r>
            <a:r>
              <a:rPr sz="1200" spc="-16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戰</a:t>
            </a:r>
            <a:r>
              <a:rPr sz="1200" spc="-12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研</a:t>
            </a:r>
            <a:r>
              <a:rPr sz="1200" spc="-12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200">
              <a:latin typeface="Meiryo"/>
              <a:cs typeface="Meiry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2964" y="1517395"/>
            <a:ext cx="6109195" cy="7367016"/>
          </a:xfrm>
          <a:custGeom>
            <a:avLst/>
            <a:gdLst/>
            <a:ahLst/>
            <a:cxnLst/>
            <a:rect l="l" t="t" r="r" b="b"/>
            <a:pathLst>
              <a:path w="6109195" h="7367016">
                <a:moveTo>
                  <a:pt x="0" y="7367016"/>
                </a:moveTo>
                <a:lnTo>
                  <a:pt x="6109195" y="7367016"/>
                </a:lnTo>
                <a:lnTo>
                  <a:pt x="6109195" y="0"/>
                </a:lnTo>
                <a:lnTo>
                  <a:pt x="0" y="0"/>
                </a:lnTo>
                <a:lnTo>
                  <a:pt x="0" y="73670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5573" y="1517395"/>
            <a:ext cx="5904407" cy="6708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2964" y="1517395"/>
            <a:ext cx="6109195" cy="7367016"/>
          </a:xfrm>
          <a:custGeom>
            <a:avLst/>
            <a:gdLst/>
            <a:ahLst/>
            <a:cxnLst/>
            <a:rect l="l" t="t" r="r" b="b"/>
            <a:pathLst>
              <a:path w="6109195" h="7367016">
                <a:moveTo>
                  <a:pt x="0" y="0"/>
                </a:moveTo>
                <a:lnTo>
                  <a:pt x="0" y="7367016"/>
                </a:lnTo>
                <a:lnTo>
                  <a:pt x="6109195" y="7367016"/>
                </a:lnTo>
                <a:lnTo>
                  <a:pt x="6109195" y="0"/>
                </a:lnTo>
                <a:lnTo>
                  <a:pt x="0" y="0"/>
                </a:lnTo>
                <a:close/>
              </a:path>
            </a:pathLst>
          </a:custGeom>
          <a:ln w="10795">
            <a:solidFill>
              <a:srgbClr val="0501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09137" y="8432727"/>
            <a:ext cx="2832735" cy="324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14400">
              <a:lnSpc>
                <a:spcPct val="100000"/>
              </a:lnSpc>
              <a:tabLst>
                <a:tab pos="1390650" algn="l"/>
              </a:tabLst>
            </a:pPr>
            <a:r>
              <a:rPr sz="1150" spc="90" dirty="0" smtClean="0">
                <a:solidFill>
                  <a:srgbClr val="231F20"/>
                </a:solidFill>
                <a:latin typeface="細明體"/>
                <a:cs typeface="細明體"/>
              </a:rPr>
              <a:t>圖四	臺灣</a:t>
            </a:r>
            <a:r>
              <a:rPr sz="1725" spc="135" baseline="7246" dirty="0" smtClean="0">
                <a:solidFill>
                  <a:srgbClr val="231F20"/>
                </a:solidFill>
                <a:latin typeface="Batang"/>
                <a:cs typeface="Batang"/>
              </a:rPr>
              <a:t>周</a:t>
            </a:r>
            <a:r>
              <a:rPr sz="1150" spc="90" dirty="0" smtClean="0">
                <a:solidFill>
                  <a:srgbClr val="231F20"/>
                </a:solidFill>
                <a:latin typeface="細明體"/>
                <a:cs typeface="細明體"/>
              </a:rPr>
              <a:t>圍海底地形圖</a:t>
            </a:r>
            <a:endParaRPr sz="1150">
              <a:latin typeface="細明體"/>
              <a:cs typeface="細明體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洋科學研</a:t>
            </a:r>
            <a:r>
              <a:rPr sz="850" spc="65" dirty="0" smtClean="0">
                <a:solidFill>
                  <a:srgbClr val="231F20"/>
                </a:solidFill>
                <a:latin typeface="微軟正黑體"/>
                <a:cs typeface="微軟正黑體"/>
              </a:rPr>
              <a:t>究   </a:t>
            </a:r>
            <a:r>
              <a:rPr sz="850" spc="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850" spc="65" dirty="0" smtClean="0">
                <a:solidFill>
                  <a:srgbClr val="231F20"/>
                </a:solidFill>
                <a:latin typeface="微軟正黑體"/>
                <a:cs typeface="微軟正黑體"/>
              </a:rPr>
              <a:t>心   </a:t>
            </a:r>
            <a:r>
              <a:rPr sz="850" spc="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洋資料庫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臺灣大</a:t>
            </a:r>
            <a:r>
              <a:rPr sz="850" spc="65" dirty="0" smtClean="0">
                <a:solidFill>
                  <a:srgbClr val="231F20"/>
                </a:solidFill>
                <a:latin typeface="微軟正黑體"/>
                <a:cs typeface="微軟正黑體"/>
              </a:rPr>
              <a:t>學   </a:t>
            </a:r>
            <a:r>
              <a:rPr sz="850" spc="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洋研究所繪</a:t>
            </a:r>
            <a:r>
              <a:rPr sz="850" spc="65" dirty="0" smtClean="0">
                <a:solidFill>
                  <a:srgbClr val="231F20"/>
                </a:solidFill>
                <a:latin typeface="微軟正黑體"/>
                <a:cs typeface="微軟正黑體"/>
              </a:rPr>
              <a:t>製</a:t>
            </a:r>
            <a:endParaRPr sz="850">
              <a:latin typeface="微軟正黑體"/>
              <a:cs typeface="微軟正黑體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3866" y="8614451"/>
            <a:ext cx="939800" cy="142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資料來源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國科</a:t>
            </a:r>
            <a:r>
              <a:rPr sz="850" spc="65" dirty="0" smtClean="0">
                <a:solidFill>
                  <a:srgbClr val="231F20"/>
                </a:solidFill>
                <a:latin typeface="微軟正黑體"/>
                <a:cs typeface="微軟正黑體"/>
              </a:rPr>
              <a:t>會</a:t>
            </a:r>
            <a:endParaRPr sz="85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0871" y="9384930"/>
            <a:ext cx="2012314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783080" algn="l"/>
              </a:tabLst>
            </a:pPr>
            <a:r>
              <a:rPr sz="1575" spc="15" baseline="2645" dirty="0" smtClean="0">
                <a:solidFill>
                  <a:srgbClr val="231F20"/>
                </a:solidFill>
                <a:latin typeface="Meiryo"/>
                <a:cs typeface="Meiryo"/>
              </a:rPr>
              <a:t>中華民國一○一年二月一</a:t>
            </a:r>
            <a:r>
              <a:rPr sz="1575" spc="60" baseline="2645" dirty="0" smtClean="0">
                <a:solidFill>
                  <a:srgbClr val="231F20"/>
                </a:solidFill>
                <a:latin typeface="Meiryo"/>
                <a:cs typeface="Meiryo"/>
              </a:rPr>
              <a:t>日	</a:t>
            </a:r>
            <a:r>
              <a:rPr sz="1050" spc="-90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050" spc="-10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050" spc="20" dirty="0" smtClean="0">
                <a:solidFill>
                  <a:srgbClr val="231F20"/>
                </a:solidFill>
                <a:latin typeface="Arial"/>
                <a:cs typeface="Arial"/>
              </a:rPr>
              <a:t>7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9894" y="1620020"/>
            <a:ext cx="5903998" cy="2537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98338" y="821101"/>
            <a:ext cx="3134360" cy="173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65" dirty="0" smtClean="0">
                <a:solidFill>
                  <a:srgbClr val="231F20"/>
                </a:solidFill>
                <a:latin typeface="Meiryo"/>
                <a:cs typeface="Meiryo"/>
              </a:rPr>
              <a:t>臺灣海峽南部湧浪</a:t>
            </a:r>
            <a:r>
              <a:rPr sz="1050" spc="155" dirty="0" smtClean="0">
                <a:solidFill>
                  <a:srgbClr val="231F20"/>
                </a:solidFill>
                <a:latin typeface="Meiryo"/>
                <a:cs typeface="Meiryo"/>
              </a:rPr>
              <a:t>(</a:t>
            </a:r>
            <a:r>
              <a:rPr sz="1050" spc="165" dirty="0" smtClean="0">
                <a:solidFill>
                  <a:srgbClr val="231F20"/>
                </a:solidFill>
                <a:latin typeface="Meiryo"/>
                <a:cs typeface="Meiryo"/>
              </a:rPr>
              <a:t>西南湧</a:t>
            </a:r>
            <a:r>
              <a:rPr sz="1050" spc="155" dirty="0" smtClean="0">
                <a:solidFill>
                  <a:srgbClr val="231F20"/>
                </a:solidFill>
                <a:latin typeface="Meiryo"/>
                <a:cs typeface="Meiryo"/>
              </a:rPr>
              <a:t>)</a:t>
            </a:r>
            <a:r>
              <a:rPr sz="1050" spc="165" dirty="0" smtClean="0">
                <a:solidFill>
                  <a:srgbClr val="231F20"/>
                </a:solidFill>
                <a:latin typeface="Meiryo"/>
                <a:cs typeface="Meiryo"/>
              </a:rPr>
              <a:t>之預警與精進作</a:t>
            </a:r>
            <a:r>
              <a:rPr sz="1050" spc="145" dirty="0" smtClean="0">
                <a:solidFill>
                  <a:srgbClr val="231F20"/>
                </a:solidFill>
                <a:latin typeface="Meiryo"/>
                <a:cs typeface="Meiryo"/>
              </a:rPr>
              <a:t>為</a:t>
            </a:r>
            <a:endParaRPr sz="1050">
              <a:latin typeface="Meiryo"/>
              <a:cs typeface="Meiryo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91895" y="1511998"/>
          <a:ext cx="6109194" cy="7372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4382"/>
                <a:gridCol w="3044812"/>
              </a:tblGrid>
              <a:tr h="3169196">
                <a:tc gridSpan="2">
                  <a:txBody>
                    <a:bodyPr/>
                    <a:lstStyle/>
                    <a:p>
                      <a:pPr marL="478155">
                        <a:lnSpc>
                          <a:spcPct val="100000"/>
                        </a:lnSpc>
                        <a:tabLst>
                          <a:tab pos="954405" algn="l"/>
                        </a:tabLst>
                      </a:pPr>
                      <a:r>
                        <a:rPr sz="115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圖五	98年9月14日柯普颱風引發西南湧個案(右圖浪高等值線單位為公尺)</a:t>
                      </a:r>
                      <a:endParaRPr sz="1150">
                        <a:latin typeface="細明體"/>
                        <a:cs typeface="細明體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資料來源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：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左圖</a:t>
                      </a:r>
                      <a:r>
                        <a:rPr sz="850" spc="0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∕   </a:t>
                      </a:r>
                      <a:r>
                        <a:rPr sz="850" spc="20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軍大</a:t>
                      </a:r>
                      <a:r>
                        <a:rPr sz="850" spc="0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氣   </a:t>
                      </a:r>
                      <a:r>
                        <a:rPr sz="850" spc="20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洋局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；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右圖∕日本氣象</a:t>
                      </a:r>
                      <a:r>
                        <a:rPr sz="850" spc="0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廳</a:t>
                      </a:r>
                      <a:endParaRPr sz="850">
                        <a:latin typeface="微軟正黑體"/>
                        <a:cs typeface="微軟正黑體"/>
                      </a:endParaRPr>
                    </a:p>
                  </a:txBody>
                  <a:tcPr marL="0" marR="0" marT="0" marB="0">
                    <a:lnL w="10795">
                      <a:solidFill>
                        <a:srgbClr val="050100"/>
                      </a:solidFill>
                      <a:prstDash val="solid"/>
                    </a:lnL>
                    <a:lnR w="10795">
                      <a:solidFill>
                        <a:srgbClr val="050100"/>
                      </a:solidFill>
                      <a:prstDash val="solid"/>
                    </a:lnR>
                    <a:lnT w="10795">
                      <a:solidFill>
                        <a:srgbClr val="050100"/>
                      </a:solidFill>
                      <a:prstDash val="solid"/>
                    </a:lnT>
                    <a:lnB w="10795">
                      <a:solidFill>
                        <a:srgbClr val="0501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0291">
                <a:tc>
                  <a:txBody>
                    <a:bodyPr/>
                    <a:lstStyle/>
                    <a:p>
                      <a:pPr marL="30480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此外，海底地形也是湧浪大小重要的影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  <a:lnT w="10795">
                      <a:solidFill>
                        <a:srgbClr val="0501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浪的確實形成原因為何，目前中外學界與相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  <a:lnT w="10795">
                      <a:solidFill>
                        <a:srgbClr val="050100"/>
                      </a:solidFill>
                      <a:prstDash val="solid"/>
                    </a:lnT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響因素之一。臺灣位於歐亞大陸棚的東南邊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關機構均無定論。只知道在颱風及西南季風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1100" spc="3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緣，海底地形複雜。西南海域(臺灣海峽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南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發生時，臺灣西南海域易有較大湧浪產生，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1100" spc="3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端)南接南中國海，東鄰巴士海峽，與太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平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故兩者間應有因果關係；另外，湧浪發生過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洋海域相通，海底地形為由南往北大幅爬升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程中，研判臺灣海峽南部的海底地形也扮演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的大陸坡，水域內囊括澎湖峽谷、高屏、枋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了重要角色，惟其形成機制與能量的釋放仍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寮峽谷及澎湖水道等顯著地形，實際水深由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待深入探討。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3,000公尺緩升至1,000公尺後，再急速爬升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100" spc="4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西南季風期間或颱風形成(行經臺灣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西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達50公尺(如圖四)。當波浪傳入淺水地區時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spc="3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南海域)時，由於華南沿海及南海海域寬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闊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，波高變化的影響因子相當複雜；一般而言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，吹風區域廣且吹風延時長，因此所形成的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與水深、波速以及波向的折射有關。經實驗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波浪一般擁有巨大的能量，破壞力強。當這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證實，湧浪從深水傳入近岸淺水區域後，會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些波浪脫離吹風區域傳送至臺灣海峽南部時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因深度的減小而迅速增大。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，因受淺水地形效應影響，湧浪波高迅速成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 marL="30480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依據海軍大氣海洋局實際作業經驗，西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長，以便釋放能量，此舉往往對航行船艦及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南海域湧浪的天氣成因可概分為「颱風及其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沿岸建物造成嚴重損害，此即一般我艦艇官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外圍環流通過」、「夏季西南氣流直接影響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兵所稱的「西南湧」(如圖五)，臺灣諺語有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」以及「冬季高壓迴流」等，將南海與巴士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：「基隆雨、新竹風、安平湧」的說法，其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194206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海峽湧浪帶入臺灣海峽南部；但臺灣西南湧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中的安平湧即是指湧浪拍打臺灣西南沿岸的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6405" y="1511998"/>
            <a:ext cx="0" cy="7145616"/>
          </a:xfrm>
          <a:custGeom>
            <a:avLst/>
            <a:gdLst/>
            <a:ahLst/>
            <a:cxnLst/>
            <a:rect l="l" t="t" r="r" b="b"/>
            <a:pathLst>
              <a:path h="7145616">
                <a:moveTo>
                  <a:pt x="0" y="0"/>
                </a:moveTo>
                <a:lnTo>
                  <a:pt x="0" y="7145616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7300" y="9384915"/>
            <a:ext cx="24130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90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050" spc="-10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050" spc="20" dirty="0" smtClean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5268" y="9377322"/>
            <a:ext cx="2072005" cy="172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 smtClean="0">
                <a:solidFill>
                  <a:srgbClr val="231F20"/>
                </a:solidFill>
                <a:latin typeface="Meiryo"/>
                <a:cs typeface="Meiryo"/>
              </a:rPr>
              <a:t>海軍學術雙月刊第四十六卷第一</a:t>
            </a:r>
            <a:r>
              <a:rPr sz="1050" spc="40" dirty="0" smtClean="0">
                <a:solidFill>
                  <a:srgbClr val="231F20"/>
                </a:solidFill>
                <a:latin typeface="Meiryo"/>
                <a:cs typeface="Meiryo"/>
              </a:rPr>
              <a:t>期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9998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6556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8130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9717" y="839990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7300" y="817322"/>
            <a:ext cx="790575" cy="196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作</a:t>
            </a:r>
            <a:r>
              <a:rPr sz="1200" spc="-16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戰</a:t>
            </a:r>
            <a:r>
              <a:rPr sz="1200" spc="-12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研</a:t>
            </a:r>
            <a:r>
              <a:rPr sz="1200" spc="-12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200">
              <a:latin typeface="Meiryo"/>
              <a:cs typeface="Meiry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0644" y="1491046"/>
            <a:ext cx="2904490" cy="2745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437765" algn="just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情形。</a:t>
            </a:r>
            <a:endParaRPr sz="1100">
              <a:latin typeface="細明體"/>
              <a:cs typeface="細明體"/>
            </a:endParaRPr>
          </a:p>
          <a:p>
            <a:pPr marL="12700" marR="12700" indent="302260" algn="just">
              <a:lnSpc>
                <a:spcPct val="139000"/>
              </a:lnSpc>
            </a:pPr>
            <a:r>
              <a:rPr sz="1100" spc="125" dirty="0" smtClean="0">
                <a:solidFill>
                  <a:srgbClr val="231F20"/>
                </a:solidFill>
                <a:latin typeface="細明體"/>
                <a:cs typeface="細明體"/>
              </a:rPr>
              <a:t>以目前海洋科技而言，海面風浪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sz="1100" spc="125" dirty="0" smtClean="0">
                <a:solidFill>
                  <a:srgbClr val="231F20"/>
                </a:solidFill>
                <a:latin typeface="細明體"/>
                <a:cs typeface="細明體"/>
              </a:rPr>
              <a:t>由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風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引起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、潮汐與海流均可用電腦數值模擬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方 式進行預測，但必須有足夠的實際觀測資料</a:t>
            </a:r>
            <a:endParaRPr sz="1100">
              <a:latin typeface="細明體"/>
              <a:cs typeface="細明體"/>
            </a:endParaRPr>
          </a:p>
          <a:p>
            <a:pPr marL="12700" marR="1397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，以驅動模式模擬運算；但是「湧」仍無法 直接以數值模式模擬計算，僅能分析海上實 測風浪資料，進而區分浪與湧，以執行「人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為經驗預報」。</a:t>
            </a:r>
            <a:endParaRPr sz="1100">
              <a:latin typeface="細明體"/>
              <a:cs typeface="細明體"/>
            </a:endParaRPr>
          </a:p>
          <a:p>
            <a:pPr marL="12700" marR="12700" indent="30226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另一方面由於目前海面上之波浪觀測資 料極為缺乏，且海軍迄今並未設置海面浮標 站，無法直接、長期的觀測海洋與低層大氣 資料，所以海洋模式的發展受到限制。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0644" y="4409657"/>
            <a:ext cx="2904490" cy="3545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150" dirty="0" smtClean="0">
                <a:solidFill>
                  <a:srgbClr val="0089CF"/>
                </a:solidFill>
                <a:latin typeface="Meiryo"/>
                <a:cs typeface="Meiryo"/>
              </a:rPr>
              <a:t>參、湧浪預報執行現</a:t>
            </a:r>
            <a:r>
              <a:rPr sz="1450" spc="100" dirty="0" smtClean="0">
                <a:solidFill>
                  <a:srgbClr val="0089CF"/>
                </a:solidFill>
                <a:latin typeface="Meiryo"/>
                <a:cs typeface="Meiryo"/>
              </a:rPr>
              <a:t>況</a:t>
            </a:r>
            <a:endParaRPr sz="1450">
              <a:latin typeface="Meiryo"/>
              <a:cs typeface="Meiryo"/>
            </a:endParaRPr>
          </a:p>
          <a:p>
            <a:pPr marL="12700" marR="12700" indent="302260" algn="just">
              <a:lnSpc>
                <a:spcPct val="139000"/>
              </a:lnSpc>
              <a:spcBef>
                <a:spcPts val="384"/>
              </a:spcBef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截至目前為止，湧浪預報所牽扯的因素 相當複雜。「風吹浪」的數值預報完全依大 氣模式「風」的預報結果而定；至於「湧」 的預報，現今海洋數值模式相關技術仍有待 克服。一般而言，作業上所指的海浪預報， 包含了風浪及湧浪的資訊，並未特別針對湧 浪單獨進行模擬或預報；大氣海洋局與交通 部中央氣象局現行作業均無法精確預報海面 湧浪狀況，而各國海洋數值模式對於湧浪的 預報也僅在初步發展階段。就海軍湧浪預報 現況而言，因受限於實際觀測資料的缺乏使 海洋數值預報精確度不足，故僅能以人為經 驗與學理執行主觀預報作業，亟待發展有關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 作業能量(如圖六)。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0644" y="8117454"/>
            <a:ext cx="2889250" cy="4800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6084" marR="12700" indent="-414020">
              <a:lnSpc>
                <a:spcPct val="105500"/>
              </a:lnSpc>
            </a:pPr>
            <a:r>
              <a:rPr sz="1450" spc="150" dirty="0" smtClean="0">
                <a:solidFill>
                  <a:srgbClr val="0089CF"/>
                </a:solidFill>
                <a:latin typeface="Meiryo"/>
                <a:cs typeface="Meiryo"/>
              </a:rPr>
              <a:t>肆、大氣海洋局西南湧測報及</a:t>
            </a:r>
            <a:r>
              <a:rPr sz="1450" spc="100" dirty="0" smtClean="0">
                <a:solidFill>
                  <a:srgbClr val="0089CF"/>
                </a:solidFill>
                <a:latin typeface="Meiryo"/>
                <a:cs typeface="Meiryo"/>
              </a:rPr>
              <a:t>預</a:t>
            </a:r>
            <a:r>
              <a:rPr sz="1450" spc="30" dirty="0" smtClean="0">
                <a:solidFill>
                  <a:srgbClr val="0089CF"/>
                </a:solidFill>
                <a:latin typeface="Meiryo"/>
                <a:cs typeface="Meiryo"/>
              </a:rPr>
              <a:t> </a:t>
            </a:r>
            <a:r>
              <a:rPr sz="1450" spc="150" dirty="0" smtClean="0">
                <a:solidFill>
                  <a:srgbClr val="0089CF"/>
                </a:solidFill>
                <a:latin typeface="Meiryo"/>
                <a:cs typeface="Meiryo"/>
              </a:rPr>
              <a:t>報支援精進方</a:t>
            </a:r>
            <a:r>
              <a:rPr sz="1450" spc="100" dirty="0" smtClean="0">
                <a:solidFill>
                  <a:srgbClr val="0089CF"/>
                </a:solidFill>
                <a:latin typeface="Meiryo"/>
                <a:cs typeface="Meiryo"/>
              </a:rPr>
              <a:t>向</a:t>
            </a:r>
            <a:endParaRPr sz="1450">
              <a:latin typeface="Meiryo"/>
              <a:cs typeface="Meiry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28972" y="4985444"/>
            <a:ext cx="2905125" cy="3677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4960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臺灣海峽湧浪測報作業中，所謂「測報</a:t>
            </a:r>
            <a:endParaRPr sz="1100">
              <a:latin typeface="細明體"/>
              <a:cs typeface="細明體"/>
            </a:endParaRPr>
          </a:p>
          <a:p>
            <a:pPr marL="12700" marR="1397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」指的是在觀測到西南湧浪時，立即通報有 關單位實施預防作為。大氣海洋局規劃朝「 西南湧浪的觀測與先期預警」以及「湧浪電 腦數值預報」等二大方向精進，概述如下：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700"/>
              </a:lnSpc>
              <a:spcBef>
                <a:spcPts val="40"/>
              </a:spcBef>
            </a:pPr>
            <a:endParaRPr sz="700"/>
          </a:p>
          <a:p>
            <a:pPr marL="314960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一、近程</a:t>
            </a:r>
            <a:endParaRPr sz="1100">
              <a:latin typeface="細明體"/>
              <a:cs typeface="細明體"/>
            </a:endParaRPr>
          </a:p>
          <a:p>
            <a:pPr marL="314960">
              <a:lnSpc>
                <a:spcPct val="100000"/>
              </a:lnSpc>
              <a:spcBef>
                <a:spcPts val="290"/>
              </a:spcBef>
            </a:pP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(一)湧浪觀測資料的蒐集為西南湧測報</a:t>
            </a:r>
            <a:endParaRPr sz="1100">
              <a:latin typeface="細明體"/>
              <a:cs typeface="細明體"/>
            </a:endParaRPr>
          </a:p>
          <a:p>
            <a:pPr marL="12700" marR="1397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作業當務之急。目前交通部中央氣象局在臺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 灣周邊海域設置共計15個浮標站(如圖七)，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大氣海洋局計畫與氣象局及學術相關單位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( </a:t>
            </a: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如成功大學近海水文中心等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進行浮標觀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測 資料交換作業。在資料庫建置後，即將西南 湧的測報納入「手機發送危險天氣簡訊」警 報業務，目前已進入試行作業階段</a:t>
            </a:r>
            <a:r>
              <a:rPr sz="825" spc="30" baseline="45454" dirty="0" smtClean="0">
                <a:solidFill>
                  <a:srgbClr val="231F20"/>
                </a:solidFill>
                <a:latin typeface="細明體"/>
                <a:cs typeface="細明體"/>
              </a:rPr>
              <a:t>9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。</a:t>
            </a:r>
            <a:endParaRPr sz="1100">
              <a:latin typeface="細明體"/>
              <a:cs typeface="細明體"/>
            </a:endParaRPr>
          </a:p>
          <a:p>
            <a:pPr marL="12700" marR="13970" indent="302260">
              <a:lnSpc>
                <a:spcPct val="139000"/>
              </a:lnSpc>
            </a:pP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(二)大氣海洋局在民國98年10月起即與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 中央氣象局探討海象測報合作事宜，並於民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00108" y="1607668"/>
            <a:ext cx="2845089" cy="2643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34053" y="1517395"/>
            <a:ext cx="2977197" cy="3433203"/>
          </a:xfrm>
          <a:custGeom>
            <a:avLst/>
            <a:gdLst/>
            <a:ahLst/>
            <a:cxnLst/>
            <a:rect l="l" t="t" r="r" b="b"/>
            <a:pathLst>
              <a:path w="2977197" h="3433203">
                <a:moveTo>
                  <a:pt x="0" y="0"/>
                </a:moveTo>
                <a:lnTo>
                  <a:pt x="0" y="3433203"/>
                </a:lnTo>
                <a:lnTo>
                  <a:pt x="2977197" y="3433203"/>
                </a:lnTo>
                <a:lnTo>
                  <a:pt x="2977197" y="0"/>
                </a:lnTo>
                <a:lnTo>
                  <a:pt x="0" y="0"/>
                </a:lnTo>
                <a:close/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087955" y="4347874"/>
            <a:ext cx="2870200" cy="357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16255" marR="12700" indent="-504190">
              <a:lnSpc>
                <a:spcPct val="101400"/>
              </a:lnSpc>
              <a:tabLst>
                <a:tab pos="513080" algn="l"/>
              </a:tabLst>
            </a:pPr>
            <a:r>
              <a:rPr sz="1150" spc="150" dirty="0" smtClean="0">
                <a:solidFill>
                  <a:srgbClr val="231F20"/>
                </a:solidFill>
                <a:latin typeface="細明體"/>
                <a:cs typeface="細明體"/>
              </a:rPr>
              <a:t>圖</a:t>
            </a:r>
            <a:r>
              <a:rPr sz="1150" spc="90" dirty="0" smtClean="0">
                <a:solidFill>
                  <a:srgbClr val="231F20"/>
                </a:solidFill>
                <a:latin typeface="細明體"/>
                <a:cs typeface="細明體"/>
              </a:rPr>
              <a:t>六	</a:t>
            </a:r>
            <a:r>
              <a:rPr sz="1150" spc="150" dirty="0" smtClean="0">
                <a:solidFill>
                  <a:srgbClr val="231F20"/>
                </a:solidFill>
                <a:latin typeface="細明體"/>
                <a:cs typeface="細明體"/>
              </a:rPr>
              <a:t>大氣海洋局</a:t>
            </a:r>
            <a:r>
              <a:rPr sz="1150" spc="105" dirty="0" smtClean="0">
                <a:solidFill>
                  <a:srgbClr val="231F20"/>
                </a:solidFill>
                <a:latin typeface="細明體"/>
                <a:cs typeface="細明體"/>
              </a:rPr>
              <a:t>WW3</a:t>
            </a:r>
            <a:r>
              <a:rPr sz="1150" spc="150" dirty="0" smtClean="0">
                <a:solidFill>
                  <a:srgbClr val="231F20"/>
                </a:solidFill>
                <a:latin typeface="細明體"/>
                <a:cs typeface="細明體"/>
              </a:rPr>
              <a:t>波浪數值預報圖</a:t>
            </a:r>
            <a:r>
              <a:rPr sz="1150" spc="45" dirty="0" smtClean="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sz="1150" spc="80" dirty="0" smtClean="0">
                <a:solidFill>
                  <a:srgbClr val="231F20"/>
                </a:solidFill>
                <a:latin typeface="細明體"/>
                <a:cs typeface="細明體"/>
              </a:rPr>
              <a:t> 圖中數值單位為呎)</a:t>
            </a:r>
            <a:endParaRPr sz="1150">
              <a:latin typeface="細明體"/>
              <a:cs typeface="細明體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87955" y="4709852"/>
            <a:ext cx="1167765" cy="142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資料來源：大氣海洋</a:t>
            </a:r>
            <a:r>
              <a:rPr sz="850" spc="65" dirty="0" smtClean="0">
                <a:solidFill>
                  <a:srgbClr val="231F20"/>
                </a:solidFill>
                <a:latin typeface="微軟正黑體"/>
                <a:cs typeface="微軟正黑體"/>
              </a:rPr>
              <a:t>局</a:t>
            </a:r>
            <a:endParaRPr sz="850">
              <a:latin typeface="微軟正黑體"/>
              <a:cs typeface="微軟正黑體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5865" y="8747466"/>
            <a:ext cx="6100445" cy="142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9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： </a:t>
            </a:r>
            <a:r>
              <a:rPr sz="850" spc="2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軍大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氣   </a:t>
            </a:r>
            <a:r>
              <a:rPr sz="8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洋局</a:t>
            </a:r>
            <a:r>
              <a:rPr sz="850" spc="20" dirty="0" smtClean="0">
                <a:solidFill>
                  <a:srgbClr val="231F20"/>
                </a:solidFill>
                <a:latin typeface="標楷體"/>
                <a:cs typeface="標楷體"/>
              </a:rPr>
              <a:t>，〈</a:t>
            </a:r>
            <a:r>
              <a:rPr sz="850" spc="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西南湧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測   </a:t>
            </a:r>
            <a:r>
              <a:rPr sz="8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作業與預警機制作業程序</a:t>
            </a:r>
            <a:r>
              <a:rPr sz="850" spc="20" dirty="0" smtClean="0">
                <a:solidFill>
                  <a:srgbClr val="231F20"/>
                </a:solidFill>
                <a:latin typeface="標楷體"/>
                <a:cs typeface="標楷體"/>
              </a:rPr>
              <a:t>〉，《</a:t>
            </a:r>
            <a:r>
              <a:rPr sz="850" spc="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大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氣   </a:t>
            </a:r>
            <a:r>
              <a:rPr sz="8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洋技術作業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通   </a:t>
            </a:r>
            <a:r>
              <a:rPr sz="8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標楷體"/>
                <a:cs typeface="標楷體"/>
              </a:rPr>
              <a:t>》，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99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01</a:t>
            </a:r>
            <a:r>
              <a:rPr sz="850" spc="20" dirty="0" smtClean="0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sz="850" spc="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民國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99</a:t>
            </a:r>
            <a:r>
              <a:rPr sz="850" spc="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</a:t>
            </a:r>
            <a:r>
              <a:rPr sz="850" spc="-35" dirty="0" smtClean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850" spc="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月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9</a:t>
            </a:r>
            <a:r>
              <a:rPr sz="850" spc="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日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endParaRPr sz="850">
              <a:latin typeface="標楷體"/>
              <a:cs typeface="標楷體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98563" y="8710409"/>
            <a:ext cx="6120003" cy="0"/>
          </a:xfrm>
          <a:custGeom>
            <a:avLst/>
            <a:gdLst/>
            <a:ahLst/>
            <a:cxnLst/>
            <a:rect l="l" t="t" r="r" b="b"/>
            <a:pathLst>
              <a:path w="6120003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0871" y="9384930"/>
            <a:ext cx="2012314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783080" algn="l"/>
              </a:tabLst>
            </a:pPr>
            <a:r>
              <a:rPr sz="1575" spc="15" baseline="2645" dirty="0" smtClean="0">
                <a:solidFill>
                  <a:srgbClr val="231F20"/>
                </a:solidFill>
                <a:latin typeface="Meiryo"/>
                <a:cs typeface="Meiryo"/>
              </a:rPr>
              <a:t>中華民國一○一年二月一</a:t>
            </a:r>
            <a:r>
              <a:rPr sz="1575" spc="60" baseline="2645" dirty="0" smtClean="0">
                <a:solidFill>
                  <a:srgbClr val="231F20"/>
                </a:solidFill>
                <a:latin typeface="Meiryo"/>
                <a:cs typeface="Meiryo"/>
              </a:rPr>
              <a:t>日	</a:t>
            </a:r>
            <a:r>
              <a:rPr sz="1050" spc="-90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050" spc="-10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050" spc="20" dirty="0" smtClean="0">
                <a:solidFill>
                  <a:srgbClr val="231F20"/>
                </a:solidFill>
                <a:latin typeface="Arial"/>
                <a:cs typeface="Arial"/>
              </a:rPr>
              <a:t>9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98338" y="821101"/>
            <a:ext cx="3134360" cy="173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65" dirty="0" smtClean="0">
                <a:solidFill>
                  <a:srgbClr val="231F20"/>
                </a:solidFill>
                <a:latin typeface="Meiryo"/>
                <a:cs typeface="Meiryo"/>
              </a:rPr>
              <a:t>臺灣海峽南部湧浪</a:t>
            </a:r>
            <a:r>
              <a:rPr sz="1050" spc="155" dirty="0" smtClean="0">
                <a:solidFill>
                  <a:srgbClr val="231F20"/>
                </a:solidFill>
                <a:latin typeface="Meiryo"/>
                <a:cs typeface="Meiryo"/>
              </a:rPr>
              <a:t>(</a:t>
            </a:r>
            <a:r>
              <a:rPr sz="1050" spc="165" dirty="0" smtClean="0">
                <a:solidFill>
                  <a:srgbClr val="231F20"/>
                </a:solidFill>
                <a:latin typeface="Meiryo"/>
                <a:cs typeface="Meiryo"/>
              </a:rPr>
              <a:t>西南湧</a:t>
            </a:r>
            <a:r>
              <a:rPr sz="1050" spc="155" dirty="0" smtClean="0">
                <a:solidFill>
                  <a:srgbClr val="231F20"/>
                </a:solidFill>
                <a:latin typeface="Meiryo"/>
                <a:cs typeface="Meiryo"/>
              </a:rPr>
              <a:t>)</a:t>
            </a:r>
            <a:r>
              <a:rPr sz="1050" spc="165" dirty="0" smtClean="0">
                <a:solidFill>
                  <a:srgbClr val="231F20"/>
                </a:solidFill>
                <a:latin typeface="Meiryo"/>
                <a:cs typeface="Meiryo"/>
              </a:rPr>
              <a:t>之預警與精進作</a:t>
            </a:r>
            <a:r>
              <a:rPr sz="1050" spc="145" dirty="0" smtClean="0">
                <a:solidFill>
                  <a:srgbClr val="231F20"/>
                </a:solidFill>
                <a:latin typeface="Meiryo"/>
                <a:cs typeface="Meiryo"/>
              </a:rPr>
              <a:t>為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7745" y="1620031"/>
            <a:ext cx="5934454" cy="3409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8187" y="8032057"/>
            <a:ext cx="6145530" cy="927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28930" marR="126364" indent="-316865">
              <a:lnSpc>
                <a:spcPct val="117600"/>
              </a:lnSpc>
            </a:pPr>
            <a:r>
              <a:rPr sz="850" spc="35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10</a:t>
            </a:r>
            <a:r>
              <a:rPr sz="850" spc="35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35" dirty="0" smtClean="0">
                <a:solidFill>
                  <a:srgbClr val="231F20"/>
                </a:solidFill>
                <a:latin typeface="微軟正黑體"/>
                <a:cs typeface="微軟正黑體"/>
              </a:rPr>
              <a:t>普林斯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頓   </a:t>
            </a:r>
            <a:r>
              <a:rPr sz="850" spc="45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850" spc="35" dirty="0" smtClean="0">
                <a:solidFill>
                  <a:srgbClr val="231F20"/>
                </a:solidFill>
                <a:latin typeface="微軟正黑體"/>
                <a:cs typeface="微軟正黑體"/>
              </a:rPr>
              <a:t>洋模式</a:t>
            </a:r>
            <a:r>
              <a:rPr sz="850" spc="35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35" dirty="0" smtClean="0">
                <a:solidFill>
                  <a:srgbClr val="231F20"/>
                </a:solidFill>
                <a:latin typeface="微軟正黑體"/>
                <a:cs typeface="微軟正黑體"/>
              </a:rPr>
              <a:t>其垂直網格為追隨地勢變化的</a:t>
            </a:r>
            <a:r>
              <a:rPr sz="850" spc="35" dirty="0" smtClean="0">
                <a:solidFill>
                  <a:srgbClr val="231F20"/>
                </a:solidFill>
                <a:latin typeface="標楷體"/>
                <a:cs typeface="標楷體"/>
              </a:rPr>
              <a:t>σ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坐   </a:t>
            </a:r>
            <a:r>
              <a:rPr sz="850" spc="45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850" spc="35" dirty="0" smtClean="0">
                <a:solidFill>
                  <a:srgbClr val="231F20"/>
                </a:solidFill>
                <a:latin typeface="微軟正黑體"/>
                <a:cs typeface="微軟正黑體"/>
              </a:rPr>
              <a:t>系統</a:t>
            </a:r>
            <a:r>
              <a:rPr sz="850" spc="35" dirty="0" smtClean="0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sz="850" spc="35" dirty="0" smtClean="0">
                <a:solidFill>
                  <a:srgbClr val="231F20"/>
                </a:solidFill>
                <a:latin typeface="微軟正黑體"/>
                <a:cs typeface="微軟正黑體"/>
              </a:rPr>
              <a:t>可直接解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算   </a:t>
            </a:r>
            <a:r>
              <a:rPr sz="850" spc="45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850" spc="35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平面高度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850" spc="35" dirty="0" smtClean="0">
                <a:solidFill>
                  <a:srgbClr val="231F20"/>
                </a:solidFill>
                <a:latin typeface="微軟正黑體"/>
                <a:cs typeface="微軟正黑體"/>
              </a:rPr>
              <a:t>波高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， </a:t>
            </a:r>
            <a:r>
              <a:rPr sz="850" spc="45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850" spc="35" dirty="0" smtClean="0">
                <a:solidFill>
                  <a:srgbClr val="231F20"/>
                </a:solidFill>
                <a:latin typeface="微軟正黑體"/>
                <a:cs typeface="微軟正黑體"/>
              </a:rPr>
              <a:t>別適合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執   </a:t>
            </a:r>
            <a:r>
              <a:rPr sz="850" spc="45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850" spc="35" dirty="0" smtClean="0">
                <a:solidFill>
                  <a:srgbClr val="231F20"/>
                </a:solidFill>
                <a:latin typeface="微軟正黑體"/>
                <a:cs typeface="微軟正黑體"/>
              </a:rPr>
              <a:t>近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岸</a:t>
            </a:r>
            <a:r>
              <a:rPr sz="8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洋的模擬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h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tt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p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://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ww</a:t>
            </a:r>
            <a:r>
              <a:rPr sz="850" spc="-4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o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s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p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ri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n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ce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on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du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sz="850" spc="3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WWW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P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U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BL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C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h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do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cs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po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m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</a:t>
            </a:r>
            <a:endParaRPr sz="850">
              <a:latin typeface="Times New Roman"/>
              <a:cs typeface="Times New Roman"/>
            </a:endParaRPr>
          </a:p>
          <a:p>
            <a:pPr marL="328930" marR="12700" indent="-316865">
              <a:lnSpc>
                <a:spcPct val="117600"/>
              </a:lnSpc>
            </a:pPr>
            <a:r>
              <a:rPr sz="850" spc="45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-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850" spc="45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45" dirty="0" smtClean="0">
                <a:solidFill>
                  <a:srgbClr val="231F20"/>
                </a:solidFill>
                <a:latin typeface="微軟正黑體"/>
                <a:cs typeface="微軟正黑體"/>
              </a:rPr>
              <a:t>第三代波浪數值模式</a:t>
            </a:r>
            <a:r>
              <a:rPr sz="850" spc="45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45" dirty="0" smtClean="0">
                <a:solidFill>
                  <a:srgbClr val="231F20"/>
                </a:solidFill>
                <a:latin typeface="微軟正黑體"/>
                <a:cs typeface="微軟正黑體"/>
              </a:rPr>
              <a:t>為美國國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家   </a:t>
            </a:r>
            <a:r>
              <a:rPr sz="850" spc="6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850" spc="45" dirty="0" smtClean="0">
                <a:solidFill>
                  <a:srgbClr val="231F20"/>
                </a:solidFill>
                <a:latin typeface="微軟正黑體"/>
                <a:cs typeface="微軟正黑體"/>
              </a:rPr>
              <a:t>洋暨大氣總署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(</a:t>
            </a:r>
            <a:r>
              <a:rPr sz="850" spc="35" dirty="0" smtClean="0">
                <a:solidFill>
                  <a:srgbClr val="231F20"/>
                </a:solidFill>
                <a:latin typeface="Times New Roman"/>
                <a:cs typeface="Times New Roman"/>
              </a:rPr>
              <a:t>NOAA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)</a:t>
            </a:r>
            <a:r>
              <a:rPr sz="850" spc="45" dirty="0" smtClean="0">
                <a:solidFill>
                  <a:srgbClr val="231F20"/>
                </a:solidFill>
                <a:latin typeface="微軟正黑體"/>
                <a:cs typeface="微軟正黑體"/>
              </a:rPr>
              <a:t>所發展的波浪模式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h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tt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p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://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po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l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a</a:t>
            </a:r>
            <a:r>
              <a:rPr sz="850" spc="-3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r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.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n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ce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p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.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no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aa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.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gov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/</a:t>
            </a:r>
            <a:r>
              <a:rPr sz="850" spc="3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w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a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v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es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/i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nd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sz="850" spc="2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x2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t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l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?</a:t>
            </a:r>
            <a:endParaRPr sz="850">
              <a:latin typeface="Times New Roman"/>
              <a:cs typeface="Times New Roman"/>
            </a:endParaRPr>
          </a:p>
          <a:p>
            <a:pPr marL="328930" marR="12700" indent="-316865">
              <a:lnSpc>
                <a:spcPct val="117600"/>
              </a:lnSpc>
            </a:pP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12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-3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ang,</a:t>
            </a:r>
            <a:r>
              <a:rPr sz="850" spc="9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D.-</a:t>
            </a:r>
            <a:r>
              <a:rPr sz="850" spc="-80" dirty="0" smtClean="0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9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850" spc="9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L.-</a:t>
            </a:r>
            <a:r>
              <a:rPr sz="850" spc="-85" dirty="0" smtClean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9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Oe</a:t>
            </a:r>
            <a:r>
              <a:rPr sz="850" spc="-35" dirty="0" smtClean="0">
                <a:solidFill>
                  <a:srgbClr val="231F20"/>
                </a:solidFill>
                <a:latin typeface="Times New Roman"/>
                <a:cs typeface="Times New Roman"/>
              </a:rPr>
              <a:t>y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9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“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Hindcast</a:t>
            </a:r>
            <a:r>
              <a:rPr sz="850" spc="9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of</a:t>
            </a:r>
            <a:r>
              <a:rPr sz="850" spc="9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waves</a:t>
            </a:r>
            <a:r>
              <a:rPr sz="850" spc="9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and</a:t>
            </a:r>
            <a:r>
              <a:rPr sz="850" spc="9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currents</a:t>
            </a:r>
            <a:r>
              <a:rPr sz="850" spc="9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in</a:t>
            </a:r>
            <a:r>
              <a:rPr sz="850" spc="9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Hurricane</a:t>
            </a:r>
            <a:r>
              <a:rPr sz="850" spc="9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Katrina.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＂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,</a:t>
            </a:r>
            <a:r>
              <a:rPr sz="850" spc="9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Bull.</a:t>
            </a:r>
            <a:r>
              <a:rPr sz="850" spc="4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Am.</a:t>
            </a:r>
            <a:r>
              <a:rPr sz="850" spc="9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</a:rPr>
              <a:t>Meteo</a:t>
            </a:r>
            <a:r>
              <a:rPr sz="850" spc="-40" dirty="0" smtClean="0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9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Soc.,</a:t>
            </a:r>
            <a:r>
              <a:rPr sz="850" spc="9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89,</a:t>
            </a:r>
            <a:r>
              <a:rPr sz="850" spc="95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15" dirty="0" smtClean="0">
                <a:solidFill>
                  <a:srgbClr val="231F20"/>
                </a:solidFill>
                <a:latin typeface="Times New Roman"/>
                <a:cs typeface="Times New Roman"/>
              </a:rPr>
              <a:t>2008,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pp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487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495.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0887" y="8017802"/>
            <a:ext cx="6120003" cy="0"/>
          </a:xfrm>
          <a:custGeom>
            <a:avLst/>
            <a:gdLst/>
            <a:ahLst/>
            <a:cxnLst/>
            <a:rect l="l" t="t" r="r" b="b"/>
            <a:pathLst>
              <a:path w="6120003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9744" y="1511998"/>
          <a:ext cx="6109194" cy="64475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6534"/>
                <a:gridCol w="3052660"/>
              </a:tblGrid>
              <a:tr h="4093197">
                <a:tc gridSpan="2"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tabLst>
                          <a:tab pos="494030" algn="l"/>
                        </a:tabLst>
                      </a:pPr>
                      <a:r>
                        <a:rPr sz="115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圖七	海象觀測網(左)及海氣象資料浮標(右)</a:t>
                      </a:r>
                      <a:endParaRPr sz="1150">
                        <a:latin typeface="細明體"/>
                        <a:cs typeface="細明體"/>
                      </a:endParaRPr>
                    </a:p>
                    <a:p>
                      <a:pPr marR="12700" algn="ctr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2050414" algn="l"/>
                        </a:tabLst>
                      </a:pP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資料來源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：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交通</a:t>
                      </a:r>
                      <a:r>
                        <a:rPr sz="850" spc="0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部   </a:t>
                      </a:r>
                      <a:r>
                        <a:rPr sz="850" spc="20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央氣象</a:t>
                      </a:r>
                      <a:r>
                        <a:rPr sz="850" spc="0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局   </a:t>
                      </a:r>
                      <a:r>
                        <a:rPr sz="850" spc="20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象</a:t>
                      </a:r>
                      <a:r>
                        <a:rPr sz="850" spc="0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測	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心業</a:t>
                      </a:r>
                      <a:r>
                        <a:rPr sz="850" spc="0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務   </a:t>
                      </a:r>
                      <a:r>
                        <a:rPr sz="850" spc="20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介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，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</a:rPr>
                        <a:t>http:/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ww</a:t>
                      </a:r>
                      <a:r>
                        <a:rPr sz="850" spc="-85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w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.cwb.go</a:t>
                      </a:r>
                      <a:r>
                        <a:rPr sz="850" spc="-85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v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.tw/V7/knowledge/announce/PDFﬁle/MMC.pd</a:t>
                      </a:r>
                      <a:r>
                        <a:rPr sz="850" spc="0" dirty="0" smtClean="0">
                          <a:solidFill>
                            <a:srgbClr val="231F20"/>
                          </a:solidFill>
                          <a:latin typeface="Times New Roman"/>
                          <a:cs typeface="Times New Roman"/>
                          <a:hlinkClick r:id="rId5"/>
                        </a:rPr>
                        <a:t>f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0795">
                      <a:solidFill>
                        <a:srgbClr val="050100"/>
                      </a:solidFill>
                      <a:prstDash val="solid"/>
                    </a:lnL>
                    <a:lnR w="10795">
                      <a:solidFill>
                        <a:srgbClr val="050100"/>
                      </a:solidFill>
                      <a:prstDash val="solid"/>
                    </a:lnR>
                    <a:lnT w="10795">
                      <a:solidFill>
                        <a:srgbClr val="050100"/>
                      </a:solidFill>
                      <a:prstDash val="solid"/>
                    </a:lnT>
                    <a:lnB w="10795">
                      <a:solidFill>
                        <a:srgbClr val="0501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7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3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國99年5月配合達觀艦測量期程在左營至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東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  <a:lnT w="10795">
                      <a:solidFill>
                        <a:srgbClr val="0501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spc="3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有了初步的結果</a:t>
                      </a:r>
                      <a:r>
                        <a:rPr sz="825" spc="0" baseline="45454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12</a:t>
                      </a:r>
                      <a:r>
                        <a:rPr sz="1100" spc="3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。大氣海洋局目前也引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進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  <a:lnT w="10795">
                      <a:solidFill>
                        <a:srgbClr val="050100"/>
                      </a:solidFill>
                      <a:prstDash val="solid"/>
                    </a:lnT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3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沙海域之間(距左營西南方約115浬處)佈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放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spc="3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POM模式，計畫與國內學界合作，持續精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進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浮標，以便觀測西南季風所引起之湧浪，並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發展相關技術。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推算湧浪抵達小琉球所需時間，俾利預警訊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(二)申辦研究計畫：為強化電腦數值預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息發布試作業之執行。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報作業能量，規劃自民國100年至104年，透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41676"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二、中程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過國科會申辦「臺灣西南海域湧浪測報及作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24413">
                <a:tc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(一)發展湧浪電腦模擬技術：目前美國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業支援」等研究計畫，期能整合相關研究單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5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學術界運用普林斯頓海洋模式(Princeto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n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位及學術界的研發能力，增進西南湧浪測報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Ocean</a:t>
                      </a:r>
                      <a:r>
                        <a:rPr sz="1100" spc="5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Model,</a:t>
                      </a:r>
                      <a:r>
                        <a:rPr sz="1100" spc="5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POM)</a:t>
                      </a:r>
                      <a:r>
                        <a:rPr sz="825" spc="0" baseline="45454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10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結合第三代波浪數值模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與預報的作業能量(如圖八)。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025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式(WAVEWATC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H</a:t>
                      </a:r>
                      <a:r>
                        <a:rPr sz="1100" spc="26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Ⅲ,WW3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)</a:t>
                      </a:r>
                      <a:r>
                        <a:rPr sz="825" spc="0" baseline="45454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11</a:t>
                      </a:r>
                      <a:r>
                        <a:rPr sz="1100" spc="4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，在湧浪模擬方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面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(三)計畫內容包含研究議題概述如後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300" y="9384918"/>
            <a:ext cx="25146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 smtClean="0">
                <a:solidFill>
                  <a:srgbClr val="231F20"/>
                </a:solidFill>
                <a:latin typeface="Arial"/>
                <a:cs typeface="Arial"/>
              </a:rPr>
              <a:t>12</a:t>
            </a:r>
            <a:r>
              <a:rPr sz="1050" spc="20" dirty="0" smtClean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5636" y="9377326"/>
            <a:ext cx="2072005" cy="172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0" dirty="0" smtClean="0">
                <a:solidFill>
                  <a:srgbClr val="231F20"/>
                </a:solidFill>
                <a:latin typeface="Meiryo"/>
                <a:cs typeface="Meiryo"/>
              </a:rPr>
              <a:t>海軍學術雙月刊第四十六卷第一</a:t>
            </a:r>
            <a:r>
              <a:rPr sz="1050" spc="40" dirty="0" smtClean="0">
                <a:solidFill>
                  <a:srgbClr val="231F20"/>
                </a:solidFill>
                <a:latin typeface="Meiryo"/>
                <a:cs typeface="Meiryo"/>
              </a:rPr>
              <a:t>期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998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6556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8130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9717" y="840003"/>
            <a:ext cx="170878" cy="165100"/>
          </a:xfrm>
          <a:custGeom>
            <a:avLst/>
            <a:gdLst/>
            <a:ahLst/>
            <a:cxnLst/>
            <a:rect l="l" t="t" r="r" b="b"/>
            <a:pathLst>
              <a:path w="170878" h="165100">
                <a:moveTo>
                  <a:pt x="0" y="165100"/>
                </a:moveTo>
                <a:lnTo>
                  <a:pt x="170878" y="165100"/>
                </a:lnTo>
                <a:lnTo>
                  <a:pt x="170878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0073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7300" y="817325"/>
            <a:ext cx="790575" cy="196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作</a:t>
            </a:r>
            <a:r>
              <a:rPr sz="1200" spc="-16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戰</a:t>
            </a:r>
            <a:r>
              <a:rPr sz="1200" spc="-12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研</a:t>
            </a:r>
            <a:r>
              <a:rPr sz="1200" spc="-125" dirty="0" smtClean="0">
                <a:solidFill>
                  <a:srgbClr val="FFFFFF"/>
                </a:solidFill>
                <a:latin typeface="Meiryo"/>
                <a:cs typeface="Meiryo"/>
              </a:rPr>
              <a:t> </a:t>
            </a:r>
            <a:r>
              <a:rPr sz="1200" spc="95" dirty="0" smtClean="0">
                <a:solidFill>
                  <a:srgbClr val="FFFFFF"/>
                </a:solidFill>
                <a:latin typeface="Meiryo"/>
                <a:cs typeface="Meiryo"/>
              </a:rPr>
              <a:t>究</a:t>
            </a:r>
            <a:endParaRPr sz="1200">
              <a:latin typeface="Meiryo"/>
              <a:cs typeface="Meiry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4664" y="1647000"/>
            <a:ext cx="5903998" cy="3014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3439" y="8558580"/>
            <a:ext cx="2492375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7600"/>
              </a:lnSpc>
            </a:pP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13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近岸波浪模擬系統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h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tt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p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://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ww</a:t>
            </a:r>
            <a:r>
              <a:rPr sz="850" spc="-4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s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n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.t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ud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lft.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n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l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14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： 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洋都卜勒陣列雷達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h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tt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p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://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ww</a:t>
            </a:r>
            <a:r>
              <a:rPr sz="850" spc="-4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w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.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c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od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a</a:t>
            </a:r>
            <a:r>
              <a:rPr sz="850" spc="-5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r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.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c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o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m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4"/>
              </a:rPr>
              <a:t>/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6137" y="8544318"/>
            <a:ext cx="6120003" cy="0"/>
          </a:xfrm>
          <a:custGeom>
            <a:avLst/>
            <a:gdLst/>
            <a:ahLst/>
            <a:cxnLst/>
            <a:rect l="l" t="t" r="r" b="b"/>
            <a:pathLst>
              <a:path w="6120003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96658" y="1511998"/>
          <a:ext cx="6109195" cy="69741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4350"/>
                <a:gridCol w="3054845"/>
              </a:tblGrid>
              <a:tr h="3862209">
                <a:tc gridSpan="2">
                  <a:txBody>
                    <a:bodyPr/>
                    <a:lstStyle/>
                    <a:p>
                      <a:pPr marL="688975" marR="150495" indent="-504190">
                        <a:lnSpc>
                          <a:spcPct val="101400"/>
                        </a:lnSpc>
                        <a:tabLst>
                          <a:tab pos="678180" algn="l"/>
                        </a:tabLst>
                      </a:pPr>
                      <a:r>
                        <a:rPr sz="1150" spc="4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圖</a:t>
                      </a:r>
                      <a:r>
                        <a:rPr sz="115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八	</a:t>
                      </a:r>
                      <a:r>
                        <a:rPr sz="1150" spc="4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左上圖為使用不同風場(紅：衛星風場QSCAT，藍：美國國家環境預報中</a:t>
                      </a:r>
                      <a:r>
                        <a:rPr sz="115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心 NCEP風場)驅動模擬之波高；左下圖表示風場之U分量(三角形)及V分量(點)</a:t>
                      </a:r>
                      <a:endParaRPr sz="1150">
                        <a:latin typeface="細明體"/>
                        <a:cs typeface="細明體"/>
                      </a:endParaRPr>
                    </a:p>
                    <a:p>
                      <a:pPr marL="18542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資料來源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標楷體"/>
                          <a:cs typeface="標楷體"/>
                        </a:rPr>
                        <a:t>：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國</a:t>
                      </a:r>
                      <a:r>
                        <a:rPr sz="850" spc="0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立   </a:t>
                      </a:r>
                      <a:r>
                        <a:rPr sz="850" spc="20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山大</a:t>
                      </a:r>
                      <a:r>
                        <a:rPr sz="850" spc="0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學   </a:t>
                      </a:r>
                      <a:r>
                        <a:rPr sz="850" spc="20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下科技暨應</a:t>
                      </a:r>
                      <a:r>
                        <a:rPr sz="850" spc="0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用   </a:t>
                      </a:r>
                      <a:r>
                        <a:rPr sz="850" spc="20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 </a:t>
                      </a:r>
                      <a:r>
                        <a:rPr sz="850" spc="-25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洋物理研究所王玉懷博</a:t>
                      </a:r>
                      <a:r>
                        <a:rPr sz="850" spc="0" dirty="0" smtClean="0">
                          <a:solidFill>
                            <a:srgbClr val="231F20"/>
                          </a:solidFill>
                          <a:latin typeface="微軟正黑體"/>
                          <a:cs typeface="微軟正黑體"/>
                        </a:rPr>
                        <a:t>士</a:t>
                      </a:r>
                      <a:endParaRPr sz="850">
                        <a:latin typeface="微軟正黑體"/>
                        <a:cs typeface="微軟正黑體"/>
                      </a:endParaRPr>
                    </a:p>
                  </a:txBody>
                  <a:tcPr marL="0" marR="0" marT="0" marB="0">
                    <a:lnL w="10795">
                      <a:solidFill>
                        <a:srgbClr val="050100"/>
                      </a:solidFill>
                      <a:prstDash val="solid"/>
                    </a:lnL>
                    <a:lnR w="10795">
                      <a:solidFill>
                        <a:srgbClr val="050100"/>
                      </a:solidFill>
                      <a:prstDash val="solid"/>
                    </a:lnR>
                    <a:lnT w="10795">
                      <a:solidFill>
                        <a:srgbClr val="050100"/>
                      </a:solidFill>
                      <a:prstDash val="solid"/>
                    </a:lnT>
                    <a:lnB w="10795">
                      <a:solidFill>
                        <a:srgbClr val="0501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80280"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1.資料蒐集與西南湧浪的成因研究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  <a:lnT w="10795">
                      <a:solidFill>
                        <a:srgbClr val="0501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7942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應用近岸波浪模擬系統SWAN</a:t>
                      </a:r>
                      <a:r>
                        <a:rPr sz="1100" spc="9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(Simulat-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  <a:lnT w="10795">
                      <a:solidFill>
                        <a:srgbClr val="050100"/>
                      </a:solidFill>
                      <a:prstDash val="solid"/>
                    </a:lnT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</a:pPr>
                      <a:r>
                        <a:rPr sz="1100" spc="3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蒐集波浪觀測資料，包含浮標、AVIS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O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ing</a:t>
                      </a:r>
                      <a:r>
                        <a:rPr sz="1100" spc="22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WAves</a:t>
                      </a:r>
                      <a:r>
                        <a:rPr sz="1100" spc="22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Nearshore)</a:t>
                      </a:r>
                      <a:r>
                        <a:rPr sz="825" spc="0" baseline="45454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13</a:t>
                      </a:r>
                      <a:r>
                        <a:rPr sz="1100" spc="4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及第三代風浪數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值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5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(Archiving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, </a:t>
                      </a:r>
                      <a:r>
                        <a:rPr sz="1100" spc="-2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5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Validation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, </a:t>
                      </a:r>
                      <a:r>
                        <a:rPr sz="1100" spc="-2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5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an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d </a:t>
                      </a:r>
                      <a:r>
                        <a:rPr sz="1100" spc="-2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5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Inter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-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100" spc="3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模式WW3，以最新的水深資料和高解析度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模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1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pretatio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n </a:t>
                      </a:r>
                      <a:r>
                        <a:rPr sz="1100" spc="-27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1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o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f </a:t>
                      </a:r>
                      <a:r>
                        <a:rPr sz="1100" spc="-27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1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Satellit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e </a:t>
                      </a:r>
                      <a:r>
                        <a:rPr sz="1100" spc="-27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15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Oceanographi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c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擬網格點，預報湧浪行進路徑及到達時間，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spc="3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Data)的衛星海表高度等，就季風、颱風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、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並使用觀測資料執行後報推算(Hindcast)以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潮汐作用及海底地形等湧浪形成要素對於湧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驗證電腦數值模式的模擬結果，其結果將實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浪大小的影響進行分析。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際應用於預報作業上。最後研究成果將結合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2.群波聚合之研究及預報模式之整合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ArcGIS海洋資訊系統，以充分支援海軍戰演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波浪侵襲近海時，大都是數個波成群行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訓任務。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進，當波相遇時，不論同向或反向都會發生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7942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(四)應用實際觀測資料如岸置海洋都卜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疊合的情況，便有機會形成巨浪；將配合電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勒陣列雷達(Coastal</a:t>
                      </a:r>
                      <a:r>
                        <a:rPr sz="1100" spc="6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Ocean</a:t>
                      </a:r>
                      <a:r>
                        <a:rPr sz="1100" spc="6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Doppler</a:t>
                      </a:r>
                      <a:r>
                        <a:rPr sz="1100" spc="6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Array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腦數值模式模擬針對波浪運動進行研究。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Radar,</a:t>
                      </a:r>
                      <a:r>
                        <a:rPr sz="1100" spc="6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 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CODAR)</a:t>
                      </a:r>
                      <a:r>
                        <a:rPr sz="825" spc="0" baseline="45454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14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之洋流資料，發展數值模式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  <a:tr h="268143">
                <a:tc>
                  <a:txBody>
                    <a:bodyPr/>
                    <a:lstStyle/>
                    <a:p>
                      <a:pPr marL="300355">
                        <a:lnSpc>
                          <a:spcPct val="100000"/>
                        </a:lnSpc>
                      </a:pPr>
                      <a:r>
                        <a:rPr sz="110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3.湧浪推算模式之預報及實際效果運用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R w="9004">
                      <a:solidFill>
                        <a:srgbClr val="231F2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sz="1100" spc="3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資料同化技術，亦可進行POM模式預報結</a:t>
                      </a:r>
                      <a:r>
                        <a:rPr sz="1100" spc="0" dirty="0" smtClean="0">
                          <a:solidFill>
                            <a:srgbClr val="231F20"/>
                          </a:solidFill>
                          <a:latin typeface="細明體"/>
                          <a:cs typeface="細明體"/>
                        </a:rPr>
                        <a:t>果</a:t>
                      </a:r>
                      <a:endParaRPr sz="1100">
                        <a:latin typeface="細明體"/>
                        <a:cs typeface="細明體"/>
                      </a:endParaRPr>
                    </a:p>
                  </a:txBody>
                  <a:tcPr marL="0" marR="0" marT="0" marB="0">
                    <a:lnL w="9004">
                      <a:solidFill>
                        <a:srgbClr val="231F2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1676" y="1511998"/>
            <a:ext cx="0" cy="6979475"/>
          </a:xfrm>
          <a:custGeom>
            <a:avLst/>
            <a:gdLst/>
            <a:ahLst/>
            <a:cxnLst/>
            <a:rect l="l" t="t" r="r" b="b"/>
            <a:pathLst>
              <a:path h="6979475">
                <a:moveTo>
                  <a:pt x="0" y="0"/>
                </a:moveTo>
                <a:lnTo>
                  <a:pt x="0" y="6979475"/>
                </a:lnTo>
              </a:path>
            </a:pathLst>
          </a:custGeom>
          <a:ln w="9004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10503" y="9384934"/>
            <a:ext cx="202247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783080" algn="l"/>
              </a:tabLst>
            </a:pPr>
            <a:r>
              <a:rPr sz="1575" spc="15" baseline="2645" dirty="0" smtClean="0">
                <a:solidFill>
                  <a:srgbClr val="231F20"/>
                </a:solidFill>
                <a:latin typeface="Meiryo"/>
                <a:cs typeface="Meiryo"/>
              </a:rPr>
              <a:t>中華民國一○一年二月一</a:t>
            </a:r>
            <a:r>
              <a:rPr sz="1575" spc="60" baseline="2645" dirty="0" smtClean="0">
                <a:solidFill>
                  <a:srgbClr val="231F20"/>
                </a:solidFill>
                <a:latin typeface="Meiryo"/>
                <a:cs typeface="Meiryo"/>
              </a:rPr>
              <a:t>日	</a:t>
            </a:r>
            <a:r>
              <a:rPr sz="1050" spc="-10" dirty="0" smtClean="0">
                <a:solidFill>
                  <a:srgbClr val="231F20"/>
                </a:solidFill>
                <a:latin typeface="Arial"/>
                <a:cs typeface="Arial"/>
              </a:rPr>
              <a:t>12</a:t>
            </a:r>
            <a:r>
              <a:rPr sz="1050" spc="20" dirty="0" smtClean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8338" y="821104"/>
            <a:ext cx="3134360" cy="173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65" dirty="0" smtClean="0">
                <a:solidFill>
                  <a:srgbClr val="231F20"/>
                </a:solidFill>
                <a:latin typeface="Meiryo"/>
                <a:cs typeface="Meiryo"/>
              </a:rPr>
              <a:t>臺灣海峽南部湧浪</a:t>
            </a:r>
            <a:r>
              <a:rPr sz="1050" spc="155" dirty="0" smtClean="0">
                <a:solidFill>
                  <a:srgbClr val="231F20"/>
                </a:solidFill>
                <a:latin typeface="Meiryo"/>
                <a:cs typeface="Meiryo"/>
              </a:rPr>
              <a:t>(</a:t>
            </a:r>
            <a:r>
              <a:rPr sz="1050" spc="165" dirty="0" smtClean="0">
                <a:solidFill>
                  <a:srgbClr val="231F20"/>
                </a:solidFill>
                <a:latin typeface="Meiryo"/>
                <a:cs typeface="Meiryo"/>
              </a:rPr>
              <a:t>西南湧</a:t>
            </a:r>
            <a:r>
              <a:rPr sz="1050" spc="155" dirty="0" smtClean="0">
                <a:solidFill>
                  <a:srgbClr val="231F20"/>
                </a:solidFill>
                <a:latin typeface="Meiryo"/>
                <a:cs typeface="Meiryo"/>
              </a:rPr>
              <a:t>)</a:t>
            </a:r>
            <a:r>
              <a:rPr sz="1050" spc="165" dirty="0" smtClean="0">
                <a:solidFill>
                  <a:srgbClr val="231F20"/>
                </a:solidFill>
                <a:latin typeface="Meiryo"/>
                <a:cs typeface="Meiryo"/>
              </a:rPr>
              <a:t>之預警與精進作</a:t>
            </a:r>
            <a:r>
              <a:rPr sz="1050" spc="145" dirty="0" smtClean="0">
                <a:solidFill>
                  <a:srgbClr val="231F20"/>
                </a:solidFill>
                <a:latin typeface="Meiryo"/>
                <a:cs typeface="Meiryo"/>
              </a:rPr>
              <a:t>為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0643" y="1491048"/>
            <a:ext cx="2905125" cy="3211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438400" algn="just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驗證。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700"/>
              </a:lnSpc>
              <a:spcBef>
                <a:spcPts val="40"/>
              </a:spcBef>
            </a:pPr>
            <a:endParaRPr sz="700"/>
          </a:p>
          <a:p>
            <a:pPr marL="314960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三、遠程</a:t>
            </a:r>
            <a:endParaRPr sz="1100">
              <a:latin typeface="細明體"/>
              <a:cs typeface="細明體"/>
            </a:endParaRPr>
          </a:p>
          <a:p>
            <a:pPr marL="314960">
              <a:lnSpc>
                <a:spcPct val="100000"/>
              </a:lnSpc>
              <a:spcBef>
                <a:spcPts val="290"/>
              </a:spcBef>
            </a:pP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(一)大氣海洋局現已與中央氣象局洽談</a:t>
            </a:r>
            <a:endParaRPr sz="1100">
              <a:latin typeface="細明體"/>
              <a:cs typeface="細明體"/>
            </a:endParaRPr>
          </a:p>
          <a:p>
            <a:pPr marL="12700" marR="13335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美</a:t>
            </a:r>
            <a:r>
              <a:rPr sz="1100" spc="-40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國</a:t>
            </a:r>
            <a:r>
              <a:rPr sz="1100" spc="-40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現</a:t>
            </a:r>
            <a:r>
              <a:rPr sz="1100" spc="-40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行</a:t>
            </a:r>
            <a:r>
              <a:rPr sz="1100" spc="-40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區</a:t>
            </a:r>
            <a:r>
              <a:rPr sz="1100" spc="-40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域</a:t>
            </a:r>
            <a:r>
              <a:rPr sz="1100" spc="-40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海</a:t>
            </a:r>
            <a:r>
              <a:rPr sz="1100" spc="-40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洋</a:t>
            </a:r>
            <a:r>
              <a:rPr sz="1100" spc="-40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模</a:t>
            </a:r>
            <a:r>
              <a:rPr sz="1100" spc="-40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式</a:t>
            </a:r>
            <a:r>
              <a:rPr sz="1100" spc="-40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系</a:t>
            </a:r>
            <a:r>
              <a:rPr sz="1100" spc="-40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統</a:t>
            </a:r>
            <a:r>
              <a:rPr sz="1100" spc="-40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sz="1100" spc="-40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sz="1100" spc="-40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sz="1100" spc="-40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sz="1100" spc="-40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sz="1100" spc="-40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sz="1100" spc="-40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sz="1100" spc="-40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a</a:t>
            </a:r>
            <a:r>
              <a:rPr sz="1100" spc="-40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l Ocean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Model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System,</a:t>
            </a:r>
            <a:r>
              <a:rPr sz="1100" spc="55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ROMS)</a:t>
            </a:r>
            <a:r>
              <a:rPr sz="825" spc="30" baseline="45454" dirty="0" smtClean="0">
                <a:solidFill>
                  <a:srgbClr val="231F20"/>
                </a:solidFill>
                <a:latin typeface="細明體"/>
                <a:cs typeface="細明體"/>
              </a:rPr>
              <a:t>15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引進事宜。另</a:t>
            </a: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 獲該局首肯，現正辦理ROMS模式執行預報環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 太平洋區域之測試暨研究，未來再經由成功 大學近海水文中心之海上浮標即時觀測資料</a:t>
            </a:r>
            <a:endParaRPr sz="1100">
              <a:latin typeface="細明體"/>
              <a:cs typeface="細明體"/>
            </a:endParaRPr>
          </a:p>
          <a:p>
            <a:pPr marL="12700" marR="13970" algn="just">
              <a:lnSpc>
                <a:spcPct val="139000"/>
              </a:lnSpc>
            </a:pP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，納入模式模擬運算，期能更提升ROMS模式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預報準確度。</a:t>
            </a:r>
            <a:endParaRPr sz="1100">
              <a:latin typeface="細明體"/>
              <a:cs typeface="細明體"/>
            </a:endParaRPr>
          </a:p>
          <a:p>
            <a:pPr marL="12700" marR="12700" indent="302260" algn="just">
              <a:lnSpc>
                <a:spcPct val="139000"/>
              </a:lnSpc>
            </a:pP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(二)現正規劃建立並配合逐步引進各類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 數值預報模式進行改良，期能有效掌握海軍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所需之即時高解析度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小於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4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公里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之三度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空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間戰場環境資訊。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0644" y="4875750"/>
            <a:ext cx="2904490" cy="3545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077720" algn="just">
              <a:lnSpc>
                <a:spcPct val="100000"/>
              </a:lnSpc>
            </a:pPr>
            <a:r>
              <a:rPr sz="1450" spc="150" dirty="0" smtClean="0">
                <a:solidFill>
                  <a:srgbClr val="0089CF"/>
                </a:solidFill>
                <a:latin typeface="Meiryo"/>
                <a:cs typeface="Meiryo"/>
              </a:rPr>
              <a:t>伍、結</a:t>
            </a:r>
            <a:r>
              <a:rPr sz="1450" spc="100" dirty="0" smtClean="0">
                <a:solidFill>
                  <a:srgbClr val="0089CF"/>
                </a:solidFill>
                <a:latin typeface="Meiryo"/>
                <a:cs typeface="Meiryo"/>
              </a:rPr>
              <a:t>語</a:t>
            </a:r>
            <a:endParaRPr sz="1450">
              <a:latin typeface="Meiryo"/>
              <a:cs typeface="Meiryo"/>
            </a:endParaRPr>
          </a:p>
          <a:p>
            <a:pPr marL="12700" marR="12700" indent="302260" algn="just">
              <a:lnSpc>
                <a:spcPct val="139000"/>
              </a:lnSpc>
              <a:spcBef>
                <a:spcPts val="384"/>
              </a:spcBef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湧浪除了會造成近岸設施的破壞與人員 的死亡外，也會影響海軍水面、反潛與防空 等各類型作戰任務的執行。當艦艇發生縱擺 的情形時，如果湧浪的波長與船身大小相近</a:t>
            </a:r>
            <a:endParaRPr sz="1100">
              <a:latin typeface="細明體"/>
              <a:cs typeface="細明體"/>
            </a:endParaRPr>
          </a:p>
          <a:p>
            <a:pPr marL="12700" marR="13335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，艦艏及艦艉可能直接受波峰支撐，而造成 中段懸空，形成中垂現象；此外，若艦艇中 段由波峰頂起，則形成中拱現象；兩種情形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20" dirty="0" smtClean="0">
                <a:solidFill>
                  <a:srgbClr val="231F20"/>
                </a:solidFill>
                <a:latin typeface="細明體"/>
                <a:cs typeface="細明體"/>
              </a:rPr>
              <a:t>都可能導致船體嚴重損害</a:t>
            </a:r>
            <a:r>
              <a:rPr sz="825" spc="30" baseline="45454" dirty="0" smtClean="0">
                <a:solidFill>
                  <a:srgbClr val="231F20"/>
                </a:solidFill>
                <a:latin typeface="細明體"/>
                <a:cs typeface="細明體"/>
              </a:rPr>
              <a:t>16</a:t>
            </a:r>
            <a:r>
              <a:rPr sz="1100" spc="125" dirty="0" smtClean="0">
                <a:solidFill>
                  <a:srgbClr val="231F20"/>
                </a:solidFill>
                <a:latin typeface="細明體"/>
                <a:cs typeface="細明體"/>
              </a:rPr>
              <a:t>。所以，如何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預 防湧浪的影響對於海軍而言是刻不容緩的課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 題。</a:t>
            </a:r>
            <a:endParaRPr sz="1100">
              <a:latin typeface="細明體"/>
              <a:cs typeface="細明體"/>
            </a:endParaRPr>
          </a:p>
          <a:p>
            <a:pPr marL="12700" marR="12700" indent="30226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大氣海洋局透過前述西南湧測報精進作 為，對於不同時節各類天氣系統、潮汐變化 及海底地形等要素與臺灣西南方發生湧浪的 相關性進行探討。期能統整湧浪發生機制同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8972" y="1425668"/>
            <a:ext cx="2904490" cy="70046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397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時監測海況，建置西南湧預警系統及預報作 業流程，除執行即時測報業務外，並依不同 任務需求進行威脅分析與預報，提供湧浪資</a:t>
            </a:r>
            <a:r>
              <a:rPr sz="1100" spc="80" dirty="0" smtClean="0">
                <a:solidFill>
                  <a:srgbClr val="231F20"/>
                </a:solidFill>
                <a:latin typeface="細明體"/>
                <a:cs typeface="細明體"/>
              </a:rPr>
              <a:t> 訊予海軍各單位使用。</a:t>
            </a:r>
            <a:endParaRPr sz="1100">
              <a:latin typeface="細明體"/>
              <a:cs typeface="細明體"/>
            </a:endParaRPr>
          </a:p>
          <a:p>
            <a:pPr marL="12700" marR="12700" indent="30226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大氣海洋局海洋數值預報模式之研發， 除以現有人力維護、校驗、高速運算系統計 算外，更積極與國內相關軍民科研單位拓展 夥伴關係，期藉由結合軍民力量、利用外部 機會提升湧浪預報能力，並對海軍戰場環境 資訊加值，正確迅速的將相關情資提供海軍 各單位運用，以達先期預警、維護各類戰演 訓任務執行航安及人員搜救支援的目的。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5"/>
              </a:spcBef>
            </a:pPr>
            <a:endParaRPr sz="500"/>
          </a:p>
          <a:p>
            <a:pPr marL="12700" marR="1984375" algn="just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微軟正黑體"/>
                <a:cs typeface="微軟正黑體"/>
              </a:rPr>
              <a:t>＜參考文獻＞</a:t>
            </a:r>
            <a:endParaRPr sz="1100">
              <a:latin typeface="微軟正黑體"/>
              <a:cs typeface="微軟正黑體"/>
            </a:endParaRPr>
          </a:p>
          <a:p>
            <a:pPr marL="12700" marR="12700" indent="30226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一、馮士筰、李鳳岐、李少菁，《海洋 科學導論》，臺北縣新店市：藝軒圖書出版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 社，民國92年2月，第1版，頁504。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5"/>
              </a:spcBef>
            </a:pPr>
            <a:endParaRPr sz="500"/>
          </a:p>
          <a:p>
            <a:pPr marL="314960">
              <a:lnSpc>
                <a:spcPct val="100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二、梁乃匡，〈颱風湧浪與怪浪的預報</a:t>
            </a:r>
            <a:endParaRPr sz="1100">
              <a:latin typeface="細明體"/>
              <a:cs typeface="細明體"/>
            </a:endParaRPr>
          </a:p>
          <a:p>
            <a:pPr marL="12700" marR="1397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〉，《第十屆水下技術研討會暨國科會成果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 發表會》，2008年。</a:t>
            </a:r>
            <a:endParaRPr sz="1100">
              <a:latin typeface="細明體"/>
              <a:cs typeface="細明體"/>
            </a:endParaRPr>
          </a:p>
          <a:p>
            <a:pPr marL="12700" marR="12700" indent="30226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三、中國船舶重工集團公司，《海軍武 器裝備與海戰場環境概論》，中國大陸北京</a:t>
            </a:r>
            <a:endParaRPr sz="1100">
              <a:latin typeface="細明體"/>
              <a:cs typeface="細明體"/>
            </a:endParaRPr>
          </a:p>
          <a:p>
            <a:pPr>
              <a:lnSpc>
                <a:spcPts val="500"/>
              </a:lnSpc>
              <a:spcBef>
                <a:spcPts val="15"/>
              </a:spcBef>
            </a:pPr>
            <a:endParaRPr sz="500"/>
          </a:p>
          <a:p>
            <a:pPr marL="12700" marR="246379" algn="just">
              <a:lnSpc>
                <a:spcPct val="100000"/>
              </a:lnSpc>
            </a:pPr>
            <a:r>
              <a:rPr sz="1100" spc="75" dirty="0" smtClean="0">
                <a:solidFill>
                  <a:srgbClr val="231F20"/>
                </a:solidFill>
                <a:latin typeface="細明體"/>
                <a:cs typeface="細明體"/>
              </a:rPr>
              <a:t>：海洋出版社，民國96年11月，第1版。</a:t>
            </a:r>
            <a:endParaRPr sz="1100">
              <a:latin typeface="細明體"/>
              <a:cs typeface="細明體"/>
            </a:endParaRPr>
          </a:p>
          <a:p>
            <a:pPr marL="12700" marR="12700" indent="302260" algn="just">
              <a:lnSpc>
                <a:spcPct val="139000"/>
              </a:lnSpc>
            </a:pP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四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、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美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國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海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洋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暨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大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氣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總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署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國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家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颶</a:t>
            </a:r>
            <a:r>
              <a:rPr sz="1100" spc="-38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風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10" dirty="0" smtClean="0">
                <a:solidFill>
                  <a:srgbClr val="231F20"/>
                </a:solidFill>
                <a:latin typeface="細明體"/>
                <a:cs typeface="細明體"/>
              </a:rPr>
              <a:t>中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心</a:t>
            </a:r>
            <a:r>
              <a:rPr sz="1100" spc="110" dirty="0" smtClean="0">
                <a:solidFill>
                  <a:srgbClr val="231F20"/>
                </a:solidFill>
                <a:latin typeface="細明體"/>
                <a:cs typeface="細明體"/>
              </a:rPr>
              <a:t>暴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潮</a:t>
            </a:r>
            <a:r>
              <a:rPr sz="1100" spc="110" dirty="0" smtClean="0">
                <a:solidFill>
                  <a:srgbClr val="231F20"/>
                </a:solidFill>
                <a:latin typeface="細明體"/>
                <a:cs typeface="細明體"/>
              </a:rPr>
              <a:t>概</a:t>
            </a:r>
            <a:r>
              <a:rPr sz="1100" spc="114" dirty="0" smtClean="0">
                <a:solidFill>
                  <a:srgbClr val="231F20"/>
                </a:solidFill>
                <a:latin typeface="細明體"/>
                <a:cs typeface="細明體"/>
              </a:rPr>
              <a:t>觀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(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t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or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m </a:t>
            </a:r>
            <a:r>
              <a:rPr sz="1100" spc="-2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e </a:t>
            </a:r>
            <a:r>
              <a:rPr sz="1100" spc="-2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O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v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r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v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i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e</a:t>
            </a:r>
            <a:r>
              <a:rPr sz="1100" spc="65" dirty="0" smtClean="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sz="1100" spc="70" dirty="0" smtClean="0">
                <a:solidFill>
                  <a:srgbClr val="231F20"/>
                </a:solidFill>
                <a:latin typeface="細明體"/>
                <a:cs typeface="細明體"/>
              </a:rPr>
              <a:t>)</a:t>
            </a:r>
            <a:r>
              <a:rPr sz="1100" spc="85" dirty="0" smtClean="0">
                <a:solidFill>
                  <a:srgbClr val="231F20"/>
                </a:solidFill>
                <a:latin typeface="細明體"/>
                <a:cs typeface="細明體"/>
              </a:rPr>
              <a:t>，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  <a:hlinkClick r:id="rId2"/>
              </a:rPr>
              <a:t> http://www.nhc.noaa.gov/surge/。</a:t>
            </a:r>
            <a:endParaRPr sz="1100">
              <a:latin typeface="細明體"/>
              <a:cs typeface="細明體"/>
            </a:endParaRPr>
          </a:p>
          <a:p>
            <a:pPr marL="12700" marR="12700" indent="302260" algn="just">
              <a:lnSpc>
                <a:spcPct val="139000"/>
              </a:lnSpc>
            </a:pPr>
            <a:r>
              <a:rPr sz="1100" spc="90" dirty="0" smtClean="0">
                <a:solidFill>
                  <a:srgbClr val="231F20"/>
                </a:solidFill>
                <a:latin typeface="細明體"/>
                <a:cs typeface="細明體"/>
              </a:rPr>
              <a:t>五、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Pierson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</a:t>
            </a:r>
            <a:r>
              <a:rPr sz="1100" spc="25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JR.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</a:t>
            </a:r>
            <a:r>
              <a:rPr sz="1100" spc="26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W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sz="1100" spc="25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J.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</a:t>
            </a:r>
            <a:r>
              <a:rPr sz="1100" spc="25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G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sz="1100" spc="26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Neu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- mann,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and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R.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W.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James,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Practical</a:t>
            </a:r>
            <a:r>
              <a:rPr sz="1100" spc="5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Met</a:t>
            </a:r>
            <a:r>
              <a:rPr sz="1100" spc="35" dirty="0" smtClean="0">
                <a:solidFill>
                  <a:srgbClr val="231F20"/>
                </a:solidFill>
                <a:latin typeface="細明體"/>
                <a:cs typeface="細明體"/>
              </a:rPr>
              <a:t>h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- </a:t>
            </a:r>
            <a:r>
              <a:rPr sz="1100" spc="110" dirty="0" smtClean="0">
                <a:solidFill>
                  <a:srgbClr val="231F20"/>
                </a:solidFill>
                <a:latin typeface="細明體"/>
                <a:cs typeface="細明體"/>
              </a:rPr>
              <a:t>od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s </a:t>
            </a:r>
            <a:r>
              <a:rPr sz="1100" spc="-17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10" dirty="0" smtClean="0">
                <a:solidFill>
                  <a:srgbClr val="231F20"/>
                </a:solidFill>
                <a:latin typeface="細明體"/>
                <a:cs typeface="細明體"/>
              </a:rPr>
              <a:t>fo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r </a:t>
            </a:r>
            <a:r>
              <a:rPr sz="1100" spc="-17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10" dirty="0" smtClean="0">
                <a:solidFill>
                  <a:srgbClr val="231F20"/>
                </a:solidFill>
                <a:latin typeface="細明體"/>
                <a:cs typeface="細明體"/>
              </a:rPr>
              <a:t>observin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g </a:t>
            </a:r>
            <a:r>
              <a:rPr sz="1100" spc="-17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10" dirty="0" smtClean="0">
                <a:solidFill>
                  <a:srgbClr val="231F20"/>
                </a:solidFill>
                <a:latin typeface="細明體"/>
                <a:cs typeface="細明體"/>
              </a:rPr>
              <a:t>an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d </a:t>
            </a:r>
            <a:r>
              <a:rPr sz="1100" spc="-170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110" dirty="0" smtClean="0">
                <a:solidFill>
                  <a:srgbClr val="231F20"/>
                </a:solidFill>
                <a:latin typeface="細明體"/>
                <a:cs typeface="細明體"/>
              </a:rPr>
              <a:t>forecastin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g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ocea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n</a:t>
            </a:r>
            <a:r>
              <a:rPr sz="1100" spc="25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waves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,</a:t>
            </a:r>
            <a:r>
              <a:rPr sz="1100" spc="25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U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sz="1100" spc="25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S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.</a:t>
            </a:r>
            <a:r>
              <a:rPr sz="1100" spc="25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Nav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y</a:t>
            </a:r>
            <a:r>
              <a:rPr sz="1100" spc="254" dirty="0" smtClean="0">
                <a:solidFill>
                  <a:srgbClr val="231F20"/>
                </a:solidFill>
                <a:latin typeface="細明體"/>
                <a:cs typeface="細明體"/>
              </a:rPr>
              <a:t> </a:t>
            </a:r>
            <a:r>
              <a:rPr sz="1100" spc="45" dirty="0" smtClean="0">
                <a:solidFill>
                  <a:srgbClr val="231F20"/>
                </a:solidFill>
                <a:latin typeface="細明體"/>
                <a:cs typeface="細明體"/>
              </a:rPr>
              <a:t>Hydrographi</a:t>
            </a:r>
            <a:r>
              <a:rPr sz="1100" spc="40" dirty="0" smtClean="0">
                <a:solidFill>
                  <a:srgbClr val="231F20"/>
                </a:solidFill>
                <a:latin typeface="細明體"/>
                <a:cs typeface="細明體"/>
              </a:rPr>
              <a:t>c Office,1955,p.284.</a:t>
            </a:r>
            <a:endParaRPr sz="1100">
              <a:latin typeface="細明體"/>
              <a:cs typeface="細明體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2064" y="8581335"/>
            <a:ext cx="6125210" cy="295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15</a:t>
            </a:r>
            <a:r>
              <a:rPr sz="850" spc="30" dirty="0" smtClean="0">
                <a:solidFill>
                  <a:srgbClr val="231F20"/>
                </a:solidFill>
                <a:latin typeface="標楷體"/>
                <a:cs typeface="標楷體"/>
              </a:rPr>
              <a:t>：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區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域   </a:t>
            </a: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洋模式系統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h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tt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p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://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ww</a:t>
            </a:r>
            <a:r>
              <a:rPr sz="850" spc="-4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m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y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r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o</a:t>
            </a:r>
            <a:r>
              <a:rPr sz="850" spc="2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m</a:t>
            </a:r>
            <a:r>
              <a:rPr sz="850" spc="5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s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o</a:t>
            </a:r>
            <a:r>
              <a:rPr sz="850" spc="-2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r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  <a:hlinkClick r:id="rId3"/>
              </a:rPr>
              <a:t>g/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850" spc="3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註</a:t>
            </a:r>
            <a:r>
              <a:rPr sz="850" spc="1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16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： </a:t>
            </a:r>
            <a:r>
              <a:rPr sz="850" spc="2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國船舶重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工   </a:t>
            </a:r>
            <a:r>
              <a:rPr sz="8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團公司</a:t>
            </a:r>
            <a:r>
              <a:rPr sz="850" spc="20" dirty="0" smtClean="0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《 </a:t>
            </a:r>
            <a:r>
              <a:rPr sz="850" spc="1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軍武器裝備</a:t>
            </a:r>
            <a:r>
              <a:rPr sz="850" spc="40" dirty="0" smtClean="0">
                <a:solidFill>
                  <a:srgbClr val="231F20"/>
                </a:solidFill>
                <a:latin typeface="微軟正黑體"/>
                <a:cs typeface="微軟正黑體"/>
              </a:rPr>
              <a:t>與   </a:t>
            </a:r>
            <a:r>
              <a:rPr sz="850" spc="10" dirty="0" smtClean="0">
                <a:solidFill>
                  <a:srgbClr val="231F20"/>
                </a:solidFill>
                <a:latin typeface="微軟正黑體"/>
                <a:cs typeface="微軟正黑體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戰場環境概論</a:t>
            </a:r>
            <a:r>
              <a:rPr sz="850" spc="20" dirty="0" smtClean="0">
                <a:solidFill>
                  <a:srgbClr val="231F20"/>
                </a:solidFill>
                <a:latin typeface="標楷體"/>
                <a:cs typeface="標楷體"/>
              </a:rPr>
              <a:t>》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， </a:t>
            </a:r>
            <a:r>
              <a:rPr sz="850" spc="1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國大陸北京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： </a:t>
            </a:r>
            <a:r>
              <a:rPr sz="850" spc="10" dirty="0" smtClean="0">
                <a:solidFill>
                  <a:srgbClr val="231F20"/>
                </a:solidFill>
                <a:latin typeface="標楷體"/>
                <a:cs typeface="標楷體"/>
              </a:rPr>
              <a:t> </a:t>
            </a:r>
            <a:r>
              <a:rPr sz="850" spc="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洋出版社</a:t>
            </a:r>
            <a:r>
              <a:rPr sz="850" spc="20" dirty="0" smtClean="0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sz="850" spc="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民國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96</a:t>
            </a:r>
            <a:r>
              <a:rPr sz="850" spc="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年</a:t>
            </a:r>
            <a:r>
              <a:rPr sz="850" spc="-35" dirty="0" smtClean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850" spc="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月</a:t>
            </a:r>
            <a:r>
              <a:rPr sz="850" spc="20" dirty="0" smtClean="0">
                <a:solidFill>
                  <a:srgbClr val="231F20"/>
                </a:solidFill>
                <a:latin typeface="標楷體"/>
                <a:cs typeface="標楷體"/>
              </a:rPr>
              <a:t>，</a:t>
            </a:r>
            <a:r>
              <a:rPr sz="850" spc="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第</a:t>
            </a:r>
            <a:r>
              <a:rPr sz="850" spc="0" dirty="0" smtClean="0">
                <a:solidFill>
                  <a:srgbClr val="231F20"/>
                </a:solidFill>
                <a:latin typeface="Times New Roman"/>
                <a:cs typeface="Times New Roman"/>
              </a:rPr>
              <a:t>1</a:t>
            </a:r>
            <a:r>
              <a:rPr sz="850" spc="20" dirty="0" smtClean="0">
                <a:solidFill>
                  <a:srgbClr val="231F20"/>
                </a:solidFill>
                <a:latin typeface="微軟正黑體"/>
                <a:cs typeface="微軟正黑體"/>
              </a:rPr>
              <a:t>版</a:t>
            </a:r>
            <a:r>
              <a:rPr sz="850" spc="40" dirty="0" smtClean="0">
                <a:solidFill>
                  <a:srgbClr val="231F20"/>
                </a:solidFill>
                <a:latin typeface="標楷體"/>
                <a:cs typeface="標楷體"/>
              </a:rPr>
              <a:t>。</a:t>
            </a:r>
            <a:endParaRPr sz="850">
              <a:latin typeface="標楷體"/>
              <a:cs typeface="標楷體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4760" y="8544280"/>
            <a:ext cx="6120003" cy="0"/>
          </a:xfrm>
          <a:custGeom>
            <a:avLst/>
            <a:gdLst/>
            <a:ahLst/>
            <a:cxnLst/>
            <a:rect l="l" t="t" r="r" b="b"/>
            <a:pathLst>
              <a:path w="6120003">
                <a:moveTo>
                  <a:pt x="0" y="0"/>
                </a:moveTo>
                <a:lnTo>
                  <a:pt x="6120003" y="0"/>
                </a:lnTo>
              </a:path>
            </a:pathLst>
          </a:custGeom>
          <a:ln w="10795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1900</Words>
  <Application>Microsoft Office PowerPoint</Application>
  <PresentationFormat>自訂</PresentationFormat>
  <Paragraphs>268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Batang</vt:lpstr>
      <vt:lpstr>Meiryo</vt:lpstr>
      <vt:lpstr>細明體</vt:lpstr>
      <vt:lpstr>微軟正黑體</vt:lpstr>
      <vt:lpstr>標楷體</vt:lpstr>
      <vt:lpstr>Arial</vt:lpstr>
      <vt:lpstr>Calibri</vt:lpstr>
      <vt:lpstr>Times New Roman</vt:lpstr>
      <vt:lpstr>Office Theme</vt:lpstr>
      <vt:lpstr>臺灣海峽南部湧浪(西南湧)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臺灣海峽南部湧浪(西南湧)</dc:title>
  <cp:lastModifiedBy>aabb</cp:lastModifiedBy>
  <cp:revision>1</cp:revision>
  <dcterms:created xsi:type="dcterms:W3CDTF">2013-09-06T09:55:07Z</dcterms:created>
  <dcterms:modified xsi:type="dcterms:W3CDTF">2013-09-06T02:01:56Z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2012-01-05T00:00:00Z</vt:filetime>
  </property>
  <property fmtid="{D5CDD505-2E9C-101B-9397-08002B2CF9AE}" pid="3" name="LastSaved">
    <vt:filetime>2013-09-06T00:00:00Z</vt:filetime>
  </property>
</Properties>
</file>